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57" r:id="rId4"/>
    <p:sldId id="258" r:id="rId5"/>
    <p:sldId id="298" r:id="rId6"/>
    <p:sldId id="309" r:id="rId7"/>
    <p:sldId id="306" r:id="rId8"/>
    <p:sldId id="310" r:id="rId9"/>
    <p:sldId id="261" r:id="rId10"/>
    <p:sldId id="311" r:id="rId11"/>
    <p:sldId id="293" r:id="rId12"/>
    <p:sldId id="312" r:id="rId13"/>
    <p:sldId id="304" r:id="rId14"/>
    <p:sldId id="305" r:id="rId15"/>
    <p:sldId id="280" r:id="rId16"/>
    <p:sldId id="284" r:id="rId17"/>
    <p:sldId id="282" r:id="rId18"/>
    <p:sldId id="286" r:id="rId19"/>
  </p:sldIdLst>
  <p:sldSz cx="9144000" cy="6858000" type="screen4x3"/>
  <p:notesSz cx="6858000" cy="9144000"/>
  <p:embeddedFontLst>
    <p:embeddedFont>
      <p:font typeface="HY중고딕" panose="02030600000101010101" pitchFamily="18" charset="-127"/>
      <p:regular r:id="rId21"/>
    </p:embeddedFont>
    <p:embeddedFont>
      <p:font typeface="맑은 고딕" panose="020B0503020000020004" pitchFamily="50" charset="-127"/>
      <p:regular r:id="rId22"/>
      <p:bold r:id="rId23"/>
    </p:embeddedFont>
    <p:embeddedFont>
      <p:font typeface="Franklin Gothic Medium" panose="020B0603020102020204" pitchFamily="34" charset="0"/>
      <p:regular r:id="rId24"/>
      <p:italic r:id="rId25"/>
    </p:embeddedFont>
    <p:embeddedFont>
      <p:font typeface="HY견고딕" panose="02030600000101010101" pitchFamily="18" charset="-127"/>
      <p:regular r:id="rId26"/>
    </p:embeddedFont>
    <p:embeddedFont>
      <p:font typeface="HY강B" panose="02030600000101010101" pitchFamily="18" charset="-127"/>
      <p:regular r:id="rId2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9793" autoAdjust="0"/>
  </p:normalViewPr>
  <p:slideViewPr>
    <p:cSldViewPr>
      <p:cViewPr varScale="1">
        <p:scale>
          <a:sx n="64" d="100"/>
          <a:sy n="64" d="100"/>
        </p:scale>
        <p:origin x="780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순서도: 대체 처리 11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2-2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202" name="모서리가 둥근 직사각형 201"/>
          <p:cNvSpPr/>
          <p:nvPr/>
        </p:nvSpPr>
        <p:spPr>
          <a:xfrm>
            <a:off x="307800" y="3112110"/>
            <a:ext cx="4664928" cy="307999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10</a:t>
            </a: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I remember the day </a:t>
            </a:r>
            <a:r>
              <a:rPr lang="en-US" altLang="ko-KR" sz="4000" dirty="0" smtClean="0">
                <a:solidFill>
                  <a:srgbClr val="FFFF00"/>
                </a:solidFill>
              </a:rPr>
              <a:t>when </a:t>
            </a:r>
            <a:r>
              <a:rPr lang="en-US" altLang="ko-KR" sz="4000" dirty="0" smtClean="0">
                <a:solidFill>
                  <a:schemeClr val="bg1"/>
                </a:solidFill>
              </a:rPr>
              <a:t>she left for Paris.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01" name="순서도: 지연 100"/>
          <p:cNvSpPr/>
          <p:nvPr/>
        </p:nvSpPr>
        <p:spPr>
          <a:xfrm rot="5400000">
            <a:off x="1128081" y="-136368"/>
            <a:ext cx="2027301" cy="2268252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151618" y="1090336"/>
            <a:ext cx="212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진도</a:t>
            </a:r>
            <a:r>
              <a:rPr lang="en-US" altLang="ko-KR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교재</a:t>
            </a:r>
            <a:endParaRPr lang="ko-KR" altLang="en-US" sz="3200" dirty="0"/>
          </a:p>
          <a:p>
            <a:endParaRPr lang="ko-KR" altLang="en-US" sz="3200" dirty="0"/>
          </a:p>
        </p:txBody>
      </p:sp>
      <p:grpSp>
        <p:nvGrpSpPr>
          <p:cNvPr id="107" name="그룹 106"/>
          <p:cNvGrpSpPr/>
          <p:nvPr/>
        </p:nvGrpSpPr>
        <p:grpSpPr>
          <a:xfrm>
            <a:off x="623525" y="126105"/>
            <a:ext cx="1116124" cy="905786"/>
            <a:chOff x="575556" y="158322"/>
            <a:chExt cx="1116124" cy="905786"/>
          </a:xfrm>
        </p:grpSpPr>
        <p:sp>
          <p:nvSpPr>
            <p:cNvPr id="108" name="타원 107"/>
            <p:cNvSpPr/>
            <p:nvPr/>
          </p:nvSpPr>
          <p:spPr>
            <a:xfrm>
              <a:off x="575556" y="158322"/>
              <a:ext cx="900100" cy="90578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latin typeface="HY강B" pitchFamily="18" charset="-127"/>
                  <a:ea typeface="HY강B" pitchFamily="18" charset="-127"/>
                </a:rPr>
                <a:t> </a:t>
              </a:r>
              <a:endParaRPr lang="ko-KR" altLang="en-US" sz="2400" dirty="0"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47564" y="332656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올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71600" y="404664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댓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관계사의 용법과 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9" y="1772816"/>
            <a:ext cx="8768217" cy="280831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</a:t>
            </a: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관계부사의 생략</a:t>
            </a:r>
            <a:endParaRPr lang="en-US" altLang="ko-KR" sz="24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ko-KR" altLang="en-US" sz="2200" spc="-15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time, the day, the place, the reason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등 특정한 정보를 갖고 있지 않은 경우에는 </a:t>
            </a:r>
            <a:r>
              <a:rPr lang="ko-KR" altLang="en-US" sz="2200" spc="-15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선행사나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관계부사 둘 중 하나 생략 가</a:t>
            </a:r>
            <a:r>
              <a:rPr lang="ko-KR" altLang="en-US" sz="2200" spc="-15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능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dancer didn’t say </a:t>
            </a:r>
            <a:r>
              <a:rPr lang="en-US" altLang="ko-KR" sz="2200" i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reason 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(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why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) he didn’t show up.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   → The dancer didn’t say (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reason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) why he didn’t show up.</a:t>
            </a: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352839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생략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349762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1619672" y="5157192"/>
            <a:ext cx="7056784" cy="1512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주격 관계대명사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+be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생략이 가능하다고 해서 다음과 같은 문장을 만들지 않도록 주의한다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This is the boy (who is) kind. (X)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This is the kind boy. (O)</a:t>
            </a:r>
          </a:p>
        </p:txBody>
      </p:sp>
      <p:sp>
        <p:nvSpPr>
          <p:cNvPr id="8" name="오각형 7"/>
          <p:cNvSpPr/>
          <p:nvPr/>
        </p:nvSpPr>
        <p:spPr>
          <a:xfrm>
            <a:off x="951787" y="472514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   What </a:t>
            </a:r>
            <a:r>
              <a:rPr lang="en-US" altLang="ko-KR" sz="3000" dirty="0">
                <a:solidFill>
                  <a:schemeClr val="tx1"/>
                </a:solidFill>
              </a:rPr>
              <a:t>should you do </a:t>
            </a:r>
            <a:r>
              <a:rPr lang="en-US" altLang="ko-KR" sz="3000" dirty="0" smtClean="0">
                <a:solidFill>
                  <a:schemeClr val="tx1"/>
                </a:solidFill>
              </a:rPr>
              <a:t> when </a:t>
            </a:r>
            <a:r>
              <a:rPr lang="en-US" altLang="ko-KR" sz="3000" dirty="0">
                <a:solidFill>
                  <a:schemeClr val="tx1"/>
                </a:solidFill>
              </a:rPr>
              <a:t>you have a headache? There are many different answers. </a:t>
            </a:r>
            <a:r>
              <a:rPr lang="en-US" altLang="ko-KR" sz="3000" dirty="0" smtClean="0">
                <a:solidFill>
                  <a:schemeClr val="tx1"/>
                </a:solidFill>
              </a:rPr>
              <a:t>If you </a:t>
            </a:r>
            <a:r>
              <a:rPr lang="en-US" altLang="ko-KR" sz="3000" dirty="0">
                <a:solidFill>
                  <a:schemeClr val="tx1"/>
                </a:solidFill>
              </a:rPr>
              <a:t>ask ten </a:t>
            </a:r>
            <a:r>
              <a:rPr lang="en-US" altLang="ko-KR" sz="3000" dirty="0" smtClean="0">
                <a:solidFill>
                  <a:schemeClr val="tx1"/>
                </a:solidFill>
              </a:rPr>
              <a:t>people,  you might </a:t>
            </a:r>
            <a:r>
              <a:rPr lang="en-US" altLang="ko-KR" sz="3000" dirty="0">
                <a:solidFill>
                  <a:schemeClr val="tx1"/>
                </a:solidFill>
              </a:rPr>
              <a:t>hear ten different answers! Here are </a:t>
            </a:r>
            <a:r>
              <a:rPr lang="en-US" altLang="ko-KR" sz="3000" dirty="0" smtClean="0">
                <a:solidFill>
                  <a:schemeClr val="tx1"/>
                </a:solidFill>
              </a:rPr>
              <a:t>some suggestions</a:t>
            </a:r>
            <a:r>
              <a:rPr lang="en-US" altLang="ko-KR" sz="3000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• </a:t>
            </a:r>
            <a:r>
              <a:rPr lang="en-US" altLang="ko-KR" sz="3000" dirty="0">
                <a:solidFill>
                  <a:schemeClr val="tx1"/>
                </a:solidFill>
              </a:rPr>
              <a:t>Relax in a warm bath, </a:t>
            </a:r>
            <a:r>
              <a:rPr lang="en-US" altLang="ko-KR" sz="3000" dirty="0" smtClean="0">
                <a:solidFill>
                  <a:schemeClr val="tx1"/>
                </a:solidFill>
              </a:rPr>
              <a:t> </a:t>
            </a:r>
            <a:r>
              <a:rPr lang="en-US" altLang="ko-KR" sz="3000" u="sng" dirty="0" smtClean="0">
                <a:solidFill>
                  <a:schemeClr val="tx1"/>
                </a:solidFill>
              </a:rPr>
              <a:t>and there</a:t>
            </a:r>
            <a:r>
              <a:rPr lang="en-US" altLang="ko-KR" sz="3000" dirty="0" smtClean="0">
                <a:solidFill>
                  <a:schemeClr val="tx1"/>
                </a:solidFill>
              </a:rPr>
              <a:t> you </a:t>
            </a:r>
            <a:r>
              <a:rPr lang="en-US" altLang="ko-KR" sz="3000" dirty="0">
                <a:solidFill>
                  <a:schemeClr val="tx1"/>
                </a:solidFill>
              </a:rPr>
              <a:t>can </a:t>
            </a:r>
            <a:r>
              <a:rPr lang="en-US" altLang="ko-KR" sz="3000" dirty="0" smtClean="0">
                <a:solidFill>
                  <a:schemeClr val="tx1"/>
                </a:solidFill>
              </a:rPr>
              <a:t>add   a </a:t>
            </a:r>
            <a:r>
              <a:rPr lang="en-US" altLang="ko-KR" sz="3000" dirty="0">
                <a:solidFill>
                  <a:schemeClr val="tx1"/>
                </a:solidFill>
              </a:rPr>
              <a:t>few drops of lavender oil.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• </a:t>
            </a:r>
            <a:r>
              <a:rPr lang="en-US" altLang="ko-KR" sz="3000" dirty="0">
                <a:solidFill>
                  <a:schemeClr val="tx1"/>
                </a:solidFill>
              </a:rPr>
              <a:t>Massage </a:t>
            </a:r>
            <a:r>
              <a:rPr lang="en-US" altLang="ko-KR" sz="3000" dirty="0" smtClean="0">
                <a:solidFill>
                  <a:schemeClr val="tx1"/>
                </a:solidFill>
              </a:rPr>
              <a:t> behind </a:t>
            </a:r>
            <a:r>
              <a:rPr lang="en-US" altLang="ko-KR" sz="3000" dirty="0">
                <a:solidFill>
                  <a:schemeClr val="tx1"/>
                </a:solidFill>
              </a:rPr>
              <a:t>your </a:t>
            </a:r>
            <a:r>
              <a:rPr lang="en-US" altLang="ko-KR" sz="3000" dirty="0" smtClean="0">
                <a:solidFill>
                  <a:schemeClr val="tx1"/>
                </a:solidFill>
              </a:rPr>
              <a:t>ear  </a:t>
            </a:r>
            <a:r>
              <a:rPr lang="en-US" altLang="ko-KR" sz="3000" dirty="0">
                <a:solidFill>
                  <a:schemeClr val="tx1"/>
                </a:solidFill>
              </a:rPr>
              <a:t>and across the back of your neck</a:t>
            </a:r>
            <a:r>
              <a:rPr lang="en-US" altLang="ko-KR" sz="3000" dirty="0" smtClean="0">
                <a:solidFill>
                  <a:schemeClr val="tx1"/>
                </a:solidFill>
              </a:rPr>
              <a:t>.</a:t>
            </a:r>
            <a:endParaRPr lang="en-US" altLang="ko-KR" sz="3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4139492" y="1496926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005514" y="1496926"/>
            <a:ext cx="28869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28896" y="2143820"/>
            <a:ext cx="16561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3923468" y="112474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4067484" y="3839793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>
            <a:off x="1403648" y="249713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2449315" y="2857170"/>
            <a:ext cx="97009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2225" y="1484784"/>
            <a:ext cx="899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의문</a:t>
            </a:r>
            <a:r>
              <a:rPr lang="ko-KR" altLang="en-US" sz="1600" b="1" dirty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6272" y="1527240"/>
            <a:ext cx="1644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머리가 아프다</a:t>
            </a:r>
            <a:endParaRPr lang="ko-KR" altLang="en-US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12360" y="4215137"/>
            <a:ext cx="1313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조금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(=a little)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72361" y="1527240"/>
            <a:ext cx="1691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할 때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 flipH="1">
            <a:off x="7963646" y="3827333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H="1">
            <a:off x="4966663" y="522920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2019426" y="5187791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6439234" y="2132856"/>
            <a:ext cx="36501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395536" y="1484784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17687" y="2204864"/>
            <a:ext cx="1278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 있다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79252" y="2878341"/>
            <a:ext cx="2135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일지도 모른다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추측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81808" y="2180958"/>
            <a:ext cx="1670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한다면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45" name="직선 연결선 44"/>
          <p:cNvCxnSpPr/>
          <p:nvPr/>
        </p:nvCxnSpPr>
        <p:spPr>
          <a:xfrm>
            <a:off x="8107662" y="4210390"/>
            <a:ext cx="10081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30" grpId="0"/>
      <p:bldP spid="31" grpId="0"/>
      <p:bldP spid="49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• Sit on a chair. Then breathe in </a:t>
            </a:r>
            <a:r>
              <a:rPr lang="en-US" altLang="ko-KR" sz="3000" dirty="0" smtClean="0">
                <a:solidFill>
                  <a:schemeClr val="tx1"/>
                </a:solidFill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</a:rPr>
              <a:t>bend your head </a:t>
            </a:r>
            <a:r>
              <a:rPr lang="en-US" altLang="ko-KR" sz="3000" dirty="0" smtClean="0">
                <a:solidFill>
                  <a:schemeClr val="tx1"/>
                </a:solidFill>
              </a:rPr>
              <a:t>back gently</a:t>
            </a:r>
            <a:r>
              <a:rPr lang="en-US" altLang="ko-KR" sz="3000" dirty="0">
                <a:solidFill>
                  <a:schemeClr val="tx1"/>
                </a:solidFill>
              </a:rPr>
              <a:t>. Breathe out </a:t>
            </a:r>
            <a:r>
              <a:rPr lang="en-US" altLang="ko-KR" sz="3000" dirty="0" smtClean="0">
                <a:solidFill>
                  <a:schemeClr val="tx1"/>
                </a:solidFill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</a:rPr>
              <a:t>bring your head down. Repeat twice.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• Take </a:t>
            </a:r>
            <a:r>
              <a:rPr lang="en-US" altLang="ko-KR" sz="3000" dirty="0" smtClean="0">
                <a:solidFill>
                  <a:schemeClr val="tx1"/>
                </a:solidFill>
              </a:rPr>
              <a:t>medicine    such </a:t>
            </a:r>
            <a:r>
              <a:rPr lang="en-US" altLang="ko-KR" sz="3000" dirty="0">
                <a:solidFill>
                  <a:schemeClr val="tx1"/>
                </a:solidFill>
              </a:rPr>
              <a:t>as aspirin.</a:t>
            </a:r>
            <a:endParaRPr lang="ko-KR" altLang="en-US" sz="3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156635" y="3542624"/>
            <a:ext cx="13204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473809" y="3522225"/>
            <a:ext cx="23515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2949882" y="311298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>
            <a:off x="4358156" y="184482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3816837" y="1447059"/>
            <a:ext cx="16861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10124" y="2204864"/>
            <a:ext cx="133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숨을 내쉬다</a:t>
            </a:r>
            <a:endParaRPr lang="ko-KR" altLang="en-US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0370" y="35372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약을 먹다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6837" y="1434262"/>
            <a:ext cx="1691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숨을 들이마시다</a:t>
            </a:r>
            <a:endParaRPr lang="ko-KR" altLang="en-US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 flipH="1">
            <a:off x="5554235" y="112474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336655" y="3570319"/>
            <a:ext cx="960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같은</a:t>
            </a:r>
          </a:p>
        </p:txBody>
      </p:sp>
      <p:cxnSp>
        <p:nvCxnSpPr>
          <p:cNvPr id="45" name="직선 연결선 44"/>
          <p:cNvCxnSpPr/>
          <p:nvPr/>
        </p:nvCxnSpPr>
        <p:spPr>
          <a:xfrm>
            <a:off x="2267743" y="2198791"/>
            <a:ext cx="20162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66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  <p:bldP spid="31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-4365" y="849047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   My </a:t>
            </a:r>
            <a:r>
              <a:rPr lang="en-US" altLang="ko-KR" sz="3000" dirty="0">
                <a:solidFill>
                  <a:schemeClr val="tx1"/>
                </a:solidFill>
              </a:rPr>
              <a:t>little dog and I used to play together all day long on </a:t>
            </a:r>
            <a:r>
              <a:rPr lang="en-US" altLang="ko-KR" sz="3000" dirty="0" smtClean="0">
                <a:solidFill>
                  <a:schemeClr val="tx1"/>
                </a:solidFill>
              </a:rPr>
              <a:t>the playground</a:t>
            </a:r>
            <a:r>
              <a:rPr lang="en-US" altLang="ko-KR" sz="3000" dirty="0">
                <a:solidFill>
                  <a:schemeClr val="tx1"/>
                </a:solidFill>
              </a:rPr>
              <a:t>. He waited for me, sitting beside my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desk when I studied. When I was disappointed </a:t>
            </a:r>
            <a:r>
              <a:rPr lang="en-US" altLang="ko-KR" sz="3000" dirty="0" smtClean="0">
                <a:solidFill>
                  <a:schemeClr val="tx1"/>
                </a:solidFill>
              </a:rPr>
              <a:t>at my </a:t>
            </a:r>
            <a:r>
              <a:rPr lang="en-US" altLang="ko-KR" sz="3000" dirty="0">
                <a:solidFill>
                  <a:schemeClr val="tx1"/>
                </a:solidFill>
              </a:rPr>
              <a:t>test results, he comforted me. He knew </a:t>
            </a:r>
            <a:r>
              <a:rPr lang="en-US" altLang="ko-KR" sz="3000" dirty="0" smtClean="0">
                <a:solidFill>
                  <a:schemeClr val="tx1"/>
                </a:solidFill>
              </a:rPr>
              <a:t>exactly when </a:t>
            </a:r>
            <a:r>
              <a:rPr lang="en-US" altLang="ko-KR" sz="3000" dirty="0">
                <a:solidFill>
                  <a:schemeClr val="tx1"/>
                </a:solidFill>
              </a:rPr>
              <a:t>I was down and </a:t>
            </a:r>
            <a:r>
              <a:rPr lang="en-US" altLang="ko-KR" sz="3000" b="1" dirty="0">
                <a:solidFill>
                  <a:schemeClr val="tx1"/>
                </a:solidFill>
              </a:rPr>
              <a:t>how</a:t>
            </a:r>
            <a:r>
              <a:rPr lang="en-US" altLang="ko-KR" sz="3000" dirty="0">
                <a:solidFill>
                  <a:schemeClr val="tx1"/>
                </a:solidFill>
              </a:rPr>
              <a:t> he could comfort me.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However, this year he is not with me anymore. </a:t>
            </a:r>
            <a:r>
              <a:rPr lang="en-US" altLang="ko-KR" sz="3000" dirty="0" smtClean="0">
                <a:solidFill>
                  <a:schemeClr val="tx1"/>
                </a:solidFill>
              </a:rPr>
              <a:t>He will </a:t>
            </a:r>
            <a:r>
              <a:rPr lang="en-US" altLang="ko-KR" sz="3000" dirty="0">
                <a:solidFill>
                  <a:schemeClr val="tx1"/>
                </a:solidFill>
              </a:rPr>
              <a:t>be looking over me in heaven</a:t>
            </a:r>
            <a:r>
              <a:rPr lang="en-US" altLang="ko-KR" sz="30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ko-KR" altLang="en-US" sz="3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1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3521705" y="1484784"/>
            <a:ext cx="12364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37440" y="1495690"/>
            <a:ext cx="26886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하곤 했었다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과거의 습관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71970" y="1556792"/>
            <a:ext cx="1104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하루 종일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0205" y="2852936"/>
            <a:ext cx="1530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할 때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40352" y="3573016"/>
            <a:ext cx="1344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의문사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언제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</p:txBody>
      </p:sp>
      <p:cxnSp>
        <p:nvCxnSpPr>
          <p:cNvPr id="27" name="직선 연결선 26"/>
          <p:cNvCxnSpPr/>
          <p:nvPr/>
        </p:nvCxnSpPr>
        <p:spPr>
          <a:xfrm>
            <a:off x="7164288" y="1484784"/>
            <a:ext cx="1872208" cy="274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1033601" y="2852936"/>
            <a:ext cx="84045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7963334" y="3501008"/>
            <a:ext cx="929146" cy="127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2411760" y="4221088"/>
            <a:ext cx="7920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75656" y="4221088"/>
            <a:ext cx="3162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방법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관계부사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(= the way)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15273" y="4941168"/>
            <a:ext cx="1528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더 이상 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않다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3568" y="5661248"/>
            <a:ext cx="1753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을 내려다보다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45" name="직선 연결선 44"/>
          <p:cNvCxnSpPr/>
          <p:nvPr/>
        </p:nvCxnSpPr>
        <p:spPr>
          <a:xfrm>
            <a:off x="539552" y="5616696"/>
            <a:ext cx="20162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6455391" y="5145299"/>
            <a:ext cx="50125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V="1">
            <a:off x="6196084" y="4896616"/>
            <a:ext cx="1544268" cy="29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139952" y="4876024"/>
            <a:ext cx="648072" cy="13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V="1">
            <a:off x="6968219" y="4899547"/>
            <a:ext cx="0" cy="2457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 flipV="1">
            <a:off x="4505449" y="4896616"/>
            <a:ext cx="0" cy="2072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4505449" y="5103845"/>
            <a:ext cx="3491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1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1" grpId="0"/>
      <p:bldP spid="22" grpId="0"/>
      <p:bldP spid="24" grpId="0"/>
      <p:bldP spid="41" grpId="0"/>
      <p:bldP spid="42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   </a:t>
            </a:r>
            <a:r>
              <a:rPr lang="en-US" altLang="ko-KR" sz="3000" dirty="0">
                <a:solidFill>
                  <a:schemeClr val="tx1"/>
                </a:solidFill>
              </a:rPr>
              <a:t>Do you like listening to music? What kind of music do you like? </a:t>
            </a:r>
            <a:r>
              <a:rPr lang="en-US" altLang="ko-KR" sz="3000" dirty="0" smtClean="0">
                <a:solidFill>
                  <a:schemeClr val="tx1"/>
                </a:solidFill>
              </a:rPr>
              <a:t>If you </a:t>
            </a:r>
            <a:r>
              <a:rPr lang="en-US" altLang="ko-KR" sz="3000" dirty="0">
                <a:solidFill>
                  <a:schemeClr val="tx1"/>
                </a:solidFill>
              </a:rPr>
              <a:t>think about it, you will find that music </a:t>
            </a:r>
            <a:r>
              <a:rPr lang="en-US" altLang="ko-KR" sz="3000" dirty="0" smtClean="0">
                <a:solidFill>
                  <a:schemeClr val="tx1"/>
                </a:solidFill>
              </a:rPr>
              <a:t>is always </a:t>
            </a:r>
            <a:r>
              <a:rPr lang="en-US" altLang="ko-KR" sz="3000" dirty="0">
                <a:solidFill>
                  <a:schemeClr val="tx1"/>
                </a:solidFill>
              </a:rPr>
              <a:t>in our daily lives. We hum as we walk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along the street and sing when we are </a:t>
            </a:r>
            <a:r>
              <a:rPr lang="en-US" altLang="ko-KR" sz="3000" dirty="0" smtClean="0">
                <a:solidFill>
                  <a:schemeClr val="tx1"/>
                </a:solidFill>
              </a:rPr>
              <a:t>happy. Some </a:t>
            </a:r>
            <a:r>
              <a:rPr lang="en-US" altLang="ko-KR" sz="3000" dirty="0">
                <a:solidFill>
                  <a:schemeClr val="tx1"/>
                </a:solidFill>
              </a:rPr>
              <a:t>people sing as they work. Mothers </a:t>
            </a:r>
            <a:r>
              <a:rPr lang="en-US" altLang="ko-KR" sz="3000" dirty="0" smtClean="0">
                <a:solidFill>
                  <a:schemeClr val="tx1"/>
                </a:solidFill>
              </a:rPr>
              <a:t>sing songs </a:t>
            </a:r>
            <a:r>
              <a:rPr lang="en-US" altLang="ko-KR" sz="3000" dirty="0">
                <a:solidFill>
                  <a:schemeClr val="tx1"/>
                </a:solidFill>
              </a:rPr>
              <a:t>to their babies. We always hear a lot </a:t>
            </a:r>
            <a:r>
              <a:rPr lang="en-US" altLang="ko-KR" sz="3000" dirty="0" smtClean="0">
                <a:solidFill>
                  <a:schemeClr val="tx1"/>
                </a:solidFill>
              </a:rPr>
              <a:t>of music </a:t>
            </a:r>
            <a:r>
              <a:rPr lang="en-US" altLang="ko-KR" sz="3000" dirty="0">
                <a:solidFill>
                  <a:schemeClr val="tx1"/>
                </a:solidFill>
              </a:rPr>
              <a:t>from the time </a:t>
            </a:r>
            <a:r>
              <a:rPr lang="en-US" altLang="ko-KR" sz="3000" b="1" dirty="0">
                <a:solidFill>
                  <a:schemeClr val="tx1"/>
                </a:solidFill>
              </a:rPr>
              <a:t>when </a:t>
            </a:r>
            <a:r>
              <a:rPr lang="en-US" altLang="ko-KR" sz="3000" dirty="0">
                <a:solidFill>
                  <a:schemeClr val="tx1"/>
                </a:solidFill>
              </a:rPr>
              <a:t>we were born. This </a:t>
            </a:r>
            <a:r>
              <a:rPr lang="en-US" altLang="ko-KR" sz="3000" dirty="0" smtClean="0">
                <a:solidFill>
                  <a:schemeClr val="tx1"/>
                </a:solidFill>
              </a:rPr>
              <a:t>is </a:t>
            </a:r>
            <a:r>
              <a:rPr lang="en-US" altLang="ko-KR" sz="3000" b="1" dirty="0" smtClean="0">
                <a:solidFill>
                  <a:schemeClr val="tx1"/>
                </a:solidFill>
              </a:rPr>
              <a:t>why </a:t>
            </a:r>
            <a:r>
              <a:rPr lang="en-US" altLang="ko-KR" sz="3000" dirty="0">
                <a:solidFill>
                  <a:schemeClr val="tx1"/>
                </a:solidFill>
              </a:rPr>
              <a:t>we can </a:t>
            </a:r>
            <a:r>
              <a:rPr lang="en-US" altLang="ko-KR" sz="3000" dirty="0" smtClean="0">
                <a:solidFill>
                  <a:schemeClr val="tx1"/>
                </a:solidFill>
              </a:rPr>
              <a:t>say music is always around us.</a:t>
            </a:r>
            <a:endParaRPr lang="en-US" altLang="ko-KR" sz="3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844080" y="1484784"/>
            <a:ext cx="20798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8382041" y="2201654"/>
            <a:ext cx="72646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6890149" y="2852936"/>
            <a:ext cx="62587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557210" y="3501008"/>
            <a:ext cx="87888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860032" y="5589240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229580" y="4869160"/>
            <a:ext cx="12785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63688" y="1506270"/>
            <a:ext cx="2174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like+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동명사</a:t>
            </a:r>
            <a:r>
              <a:rPr lang="en-US" altLang="ko-KR" sz="1600" b="1" dirty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[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부정사</a:t>
            </a:r>
            <a:r>
              <a:rPr lang="en-US" altLang="ko-KR" sz="1600" b="1" dirty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501008"/>
            <a:ext cx="918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07822" y="2852936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하면서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57210" y="4869160"/>
            <a:ext cx="662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많은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516216" y="218167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목적어 역할을 하는 접속사</a:t>
            </a:r>
          </a:p>
        </p:txBody>
      </p:sp>
      <p:cxnSp>
        <p:nvCxnSpPr>
          <p:cNvPr id="34" name="직선 연결선 33"/>
          <p:cNvCxnSpPr/>
          <p:nvPr/>
        </p:nvCxnSpPr>
        <p:spPr>
          <a:xfrm>
            <a:off x="107504" y="5589240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91880" y="5682734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이유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관계부사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(=the reason)</a:t>
            </a:r>
            <a:endParaRPr lang="en-US" altLang="ko-KR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180528" y="5589240"/>
            <a:ext cx="2174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시간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관계부사</a:t>
            </a:r>
            <a:endParaRPr lang="en-US" altLang="ko-KR" sz="1600" b="1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13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31" grpId="0"/>
      <p:bldP spid="32" grpId="0"/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73733"/>
            <a:ext cx="7632848" cy="4373439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You should write this in a full sentence.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 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Is that clear?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No. Will you say that again?</a:t>
            </a:r>
          </a:p>
          <a:p>
            <a:pPr marL="355600" indent="-355600"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Listen to me carefully.</a:t>
            </a:r>
          </a:p>
          <a:p>
            <a:pPr marL="450850" indent="-450850"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	You should write this in a full sentence.</a:t>
            </a:r>
          </a:p>
          <a:p>
            <a:pPr algn="just">
              <a:lnSpc>
                <a:spcPct val="150000"/>
              </a:lnSpc>
            </a:pPr>
            <a:endParaRPr lang="ko-KR" altLang="en-US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이해 점검하기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456749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765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1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03244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600" b="1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</a:t>
            </a:r>
            <a:r>
              <a:rPr lang="ko-KR" altLang="en-US" sz="2600" b="1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해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점검하기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Is that clear?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Did you get it?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Are you with me?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Are you following me?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Do you understand?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Do you know what I mean [said]?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427984" y="1196752"/>
            <a:ext cx="4536504" cy="223224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이해했을 때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Yes, I get it. / Sure, I do.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I’m following you. / I see.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I’m with you.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427984" y="3573016"/>
            <a:ext cx="4536504" cy="288032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이해하지 못했을 때</a:t>
            </a:r>
            <a:endParaRPr lang="en-US" altLang="ko-KR" sz="2100" dirty="0" smtClean="0">
              <a:solidFill>
                <a:schemeClr val="tx1"/>
              </a:solidFill>
              <a:ea typeface="08서울남산체 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No. Will you say that again?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No. way. / No, I don’t understand.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Could you explain it one more time?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Would you mind repeating that?</a:t>
            </a: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7" y="1934723"/>
            <a:ext cx="7632848" cy="417646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Can you stay a little longer?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Sorry, but I must be going now.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I have another appointment.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Okay. See you later.</a:t>
            </a:r>
            <a:endParaRPr lang="en-US" altLang="ko-KR" sz="2800" dirty="0">
              <a:solidFill>
                <a:srgbClr val="002060"/>
              </a:solidFill>
              <a:ea typeface="HY강B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971600" y="1325660"/>
            <a:ext cx="412485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대화 끝맺기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491161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77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2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235198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ea typeface="HY강B" pitchFamily="18" charset="-127"/>
              </a:rPr>
              <a:t>대화 끝맺기</a:t>
            </a:r>
            <a:endParaRPr lang="en-US" altLang="ko-KR" sz="2600" b="1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Sorry, but I must be going now.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afraid I must leave now.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Sorry, but I have to go now.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afraid I’ve got to go now.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I continue this later?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5118546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ea typeface="HY강B" pitchFamily="18" charset="-127"/>
              </a:rPr>
              <a:t>대화 이어가기</a:t>
            </a:r>
            <a:endParaRPr lang="en-US" altLang="ko-KR" sz="2600" b="1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you stay a little longer?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we talk a little more?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Stay longer, will you?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 got a minute?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I have a word with you?</a:t>
            </a: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3568" y="764704"/>
            <a:ext cx="7380312" cy="38164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06563" indent="-1706563"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Grammar</a:t>
            </a:r>
            <a:r>
              <a:rPr lang="ko-KR" altLang="en-US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32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관계부사의 역할과 종류</a:t>
            </a:r>
            <a:endParaRPr lang="en-US" altLang="ko-KR" sz="32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787525" indent="-1787525"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관계부사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609725" indent="-1609725"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	     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용법과 생략</a:t>
            </a:r>
            <a:endParaRPr lang="en-US" altLang="ko-KR" sz="3200" b="1" spc="-15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3000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30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용법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생략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3568" y="5085184"/>
            <a:ext cx="7380312" cy="1390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06563" indent="-1706563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Expression 1.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이해 점검하기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FF0066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대화 끝맺기</a:t>
            </a:r>
            <a:endParaRPr lang="ko-KR" altLang="en-US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179512" y="1838072"/>
            <a:ext cx="8608305" cy="26642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관계부사의 역할</a:t>
            </a:r>
            <a:endParaRPr lang="en-US" altLang="ko-KR" sz="2600" b="1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두 문장을 연결하는 접속사와 부사의 역할을 동시에 하는 것</a:t>
            </a:r>
            <a:endParaRPr lang="en-US" altLang="ko-KR" sz="20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관계부사가 이끄는 절은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선행사를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수식하는 형용사 역할</a:t>
            </a:r>
            <a:endParaRPr lang="en-US" altLang="ko-KR" sz="20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remember </a:t>
            </a:r>
            <a:r>
              <a:rPr lang="en-US" altLang="ko-KR" sz="2100" u="sng" dirty="0" smtClean="0">
                <a:solidFill>
                  <a:schemeClr val="tx1"/>
                </a:solidFill>
                <a:ea typeface="HY강B" pitchFamily="18" charset="-127"/>
              </a:rPr>
              <a:t>the day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 + Yuri left for Paris </a:t>
            </a:r>
            <a:r>
              <a:rPr lang="en-US" altLang="ko-KR" sz="2100" u="sng" dirty="0" smtClean="0">
                <a:solidFill>
                  <a:schemeClr val="tx1"/>
                </a:solidFill>
                <a:ea typeface="HY강B" pitchFamily="18" charset="-127"/>
              </a:rPr>
              <a:t>on the day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→ I remember </a:t>
            </a:r>
            <a:r>
              <a:rPr lang="en-US" altLang="ko-KR" sz="2100" i="1" dirty="0" smtClean="0">
                <a:solidFill>
                  <a:schemeClr val="tx1"/>
                </a:solidFill>
                <a:ea typeface="HY강B" pitchFamily="18" charset="-127"/>
              </a:rPr>
              <a:t>the day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when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Yuri left for Paris.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관계부사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관계부사의 역할과 종류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5164943"/>
            <a:ext cx="6552728" cy="129614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I know the time when she came back.</a:t>
            </a:r>
          </a:p>
          <a:p>
            <a:endParaRPr lang="en-US" altLang="ko-KR" sz="1600" dirty="0" smtClean="0">
              <a:solidFill>
                <a:schemeClr val="tx1"/>
              </a:solidFill>
              <a:ea typeface="HY강B" panose="02030600000101010101" pitchFamily="18" charset="-127"/>
            </a:endParaRPr>
          </a:p>
          <a:p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→ 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the time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을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수식하는 형용사절 역할</a:t>
            </a:r>
            <a:endParaRPr lang="en-US" altLang="ko-KR" sz="2100" dirty="0" smtClean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929565" y="4807709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 flipV="1">
            <a:off x="3635896" y="5636525"/>
            <a:ext cx="2423710" cy="72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10301" y="5643738"/>
            <a:ext cx="122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smtClean="0">
                <a:solidFill>
                  <a:schemeClr val="tx2">
                    <a:lumMod val="75000"/>
                  </a:schemeClr>
                </a:solidFill>
              </a:rPr>
              <a:t>관계사절</a:t>
            </a:r>
            <a:endParaRPr lang="ko-KR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관계부사의 역할과 종류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9685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관계부사의 종류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(1) 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where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: ‘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장소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나타내는 </a:t>
            </a:r>
            <a:r>
              <a:rPr lang="ko-KR" altLang="en-US" sz="2000" dirty="0" err="1" smtClean="0">
                <a:solidFill>
                  <a:schemeClr val="tx1"/>
                </a:solidFill>
                <a:ea typeface="HY강B" pitchFamily="18" charset="-127"/>
              </a:rPr>
              <a:t>선행사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(place, city, restaurant..) 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수식</a:t>
            </a:r>
            <a:endParaRPr lang="en-US" altLang="ko-KR" sz="20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This is </a:t>
            </a:r>
            <a:r>
              <a:rPr lang="en-US" altLang="ko-KR" sz="2000" i="1" dirty="0" smtClean="0">
                <a:solidFill>
                  <a:schemeClr val="tx1"/>
                </a:solidFill>
                <a:ea typeface="HY강B" pitchFamily="18" charset="-127"/>
              </a:rPr>
              <a:t>the hotel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where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 we stayed for 3 days.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(2) 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when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: ‘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시간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을 나타내는 </a:t>
            </a:r>
            <a:r>
              <a:rPr lang="ko-KR" altLang="en-US" sz="2000" dirty="0" err="1" smtClean="0">
                <a:solidFill>
                  <a:schemeClr val="tx1"/>
                </a:solidFill>
                <a:ea typeface="HY강B" pitchFamily="18" charset="-127"/>
              </a:rPr>
              <a:t>선행사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(time, day, season..) 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수식</a:t>
            </a:r>
            <a:endParaRPr lang="en-US" altLang="ko-KR" sz="20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This is </a:t>
            </a:r>
            <a:r>
              <a:rPr lang="en-US" altLang="ko-KR" sz="2000" i="1" dirty="0" smtClean="0">
                <a:solidFill>
                  <a:schemeClr val="tx1"/>
                </a:solidFill>
                <a:ea typeface="HY강B" pitchFamily="18" charset="-127"/>
              </a:rPr>
              <a:t>the time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when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 she practices singing.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(3) 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why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: ‘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이유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나타내는 </a:t>
            </a:r>
            <a:r>
              <a:rPr lang="ko-KR" altLang="en-US" sz="2000" dirty="0" err="1" smtClean="0">
                <a:solidFill>
                  <a:schemeClr val="tx1"/>
                </a:solidFill>
                <a:ea typeface="HY강B" pitchFamily="18" charset="-127"/>
              </a:rPr>
              <a:t>선행사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(the reason) 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수식</a:t>
            </a:r>
            <a:endParaRPr lang="en-US" altLang="ko-KR" sz="20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Would you tell me </a:t>
            </a:r>
            <a:r>
              <a:rPr lang="en-US" altLang="ko-KR" sz="2000" i="1" dirty="0" smtClean="0">
                <a:solidFill>
                  <a:schemeClr val="tx1"/>
                </a:solidFill>
                <a:ea typeface="HY강B" pitchFamily="18" charset="-127"/>
              </a:rPr>
              <a:t>the reason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why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 I couldn’t pass the test?</a:t>
            </a:r>
          </a:p>
          <a:p>
            <a:pPr marL="457200" indent="-457200" algn="just">
              <a:lnSpc>
                <a:spcPct val="150000"/>
              </a:lnSpc>
              <a:buAutoNum type="arabicParenBoth" startAt="4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how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: ‘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방법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을 나타내는 </a:t>
            </a:r>
            <a:r>
              <a:rPr lang="ko-KR" altLang="en-US" sz="2000" dirty="0" err="1" smtClean="0">
                <a:solidFill>
                  <a:schemeClr val="tx1"/>
                </a:solidFill>
                <a:ea typeface="HY강B" pitchFamily="18" charset="-127"/>
              </a:rPr>
              <a:t>선행사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(the way) 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를 수식 </a:t>
            </a:r>
            <a:endParaRPr lang="en-US" altLang="ko-KR" sz="2000" dirty="0" smtClean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               (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단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,  the way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와</a:t>
            </a:r>
            <a:r>
              <a:rPr lang="en-US" altLang="ko-KR" sz="20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how</a:t>
            </a:r>
            <a:r>
              <a:rPr lang="ko-KR" altLang="en-US" sz="2000" dirty="0" smtClean="0">
                <a:solidFill>
                  <a:schemeClr val="tx1"/>
                </a:solidFill>
                <a:ea typeface="HY강B" pitchFamily="18" charset="-127"/>
              </a:rPr>
              <a:t>는 둘 중에 하나만 </a:t>
            </a:r>
            <a:r>
              <a:rPr lang="ko-KR" altLang="en-US" sz="2000" dirty="0">
                <a:solidFill>
                  <a:schemeClr val="tx1"/>
                </a:solidFill>
                <a:ea typeface="HY강B" pitchFamily="18" charset="-127"/>
              </a:rPr>
              <a:t>씀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This is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how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[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the way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]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I mastered Chinese.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관계부사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2340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관계부사의 역할과 종류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9650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+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관계대명사가 전치사의 목적어로 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쓰이면 전치사가 앞으로 와서 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r>
              <a:rPr lang="en-US" altLang="ko-KR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로 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쓰이는데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이 경우 </a:t>
            </a: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관계부사로 바꿔 쓸 수 있다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This is the company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which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 he works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at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    → This is the company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at which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 [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where</a:t>
            </a:r>
            <a:r>
              <a:rPr lang="en-US" altLang="ko-KR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]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 he works.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i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cf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  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단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은 전치사 바로 뒤에 쓸 수 없다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This is the company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 he works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at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 (O) </a:t>
            </a:r>
            <a:endParaRPr lang="en-US" altLang="ko-KR" sz="2000" dirty="0">
              <a:solidFill>
                <a:prstClr val="black"/>
              </a:solidFill>
              <a:latin typeface="HY강B" pitchFamily="18" charset="-127"/>
              <a:ea typeface="HY강B" pitchFamily="18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This is the company </a:t>
            </a:r>
            <a:r>
              <a:rPr lang="en-US" altLang="ko-KR" sz="2000" b="1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at that 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he works. (X)</a:t>
            </a:r>
            <a:endParaRPr lang="en-US" altLang="ko-KR" sz="2000" dirty="0">
              <a:solidFill>
                <a:prstClr val="black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3816423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관계부사의 역할과 종류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9650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&lt;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+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와 관계부사의 관계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는 관계부사와 </a:t>
            </a:r>
            <a:r>
              <a:rPr lang="ko-KR" altLang="en-US" sz="2000" dirty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바꿔 쓸 수 있다</a:t>
            </a:r>
            <a:r>
              <a:rPr lang="en-US" altLang="ko-KR" sz="20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where: in which, at which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등</a:t>
            </a: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classroom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where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 learned English is upstairs.</a:t>
            </a:r>
          </a:p>
          <a:p>
            <a:pPr algn="just">
              <a:lnSpc>
                <a:spcPct val="12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The classroom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in which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learned English is upstairs.</a:t>
            </a:r>
          </a:p>
          <a:p>
            <a:pPr algn="just">
              <a:lnSpc>
                <a:spcPct val="12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when: on which, in which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등</a:t>
            </a: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will never forget the day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when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[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on which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met you first.</a:t>
            </a:r>
          </a:p>
          <a:p>
            <a:pPr algn="just">
              <a:lnSpc>
                <a:spcPct val="12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(3) why: for which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He didn’t say the reason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why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[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for which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]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he left her. </a:t>
            </a:r>
          </a:p>
          <a:p>
            <a:pPr algn="just">
              <a:lnSpc>
                <a:spcPct val="12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(4) how: in which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This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how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[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way / the way in which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] the castle was built.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3816423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관계사의 용법과 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51520" y="1700843"/>
            <a:ext cx="8608305" cy="504052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1. 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관계대명사의 용법</a:t>
            </a:r>
            <a:endParaRPr lang="en-US" altLang="ko-KR" sz="2600" b="1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제한적 용법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 앞에 콤마가 없고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관계대명사가 이끄는 절이 앞에 있는 </a:t>
            </a:r>
            <a:r>
              <a:rPr lang="ko-KR" altLang="en-US" sz="2200" spc="-15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선행사를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수식하므로 뒤에서부터 해석한다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have a son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who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is a musician. </a:t>
            </a:r>
            <a:r>
              <a:rPr lang="en-US" altLang="ko-KR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나는 음악가인 아들이 하나 있다</a:t>
            </a:r>
            <a:r>
              <a:rPr lang="en-US" altLang="ko-KR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.)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계속적 용법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 앞에 콤마가 있고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관계대명사가 이끄는 절이 </a:t>
            </a:r>
            <a:r>
              <a:rPr lang="ko-KR" altLang="en-US" sz="2200" spc="-15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선행사를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보충 설명하므로 앞에서부터 해석한다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이때 관계대명사는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(and, but, for, though …) +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대명사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바꿔 쓸 수 있다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have a son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who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is a musician</a:t>
            </a:r>
            <a:r>
              <a:rPr lang="en-US" altLang="ko-KR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(</a:t>
            </a:r>
            <a:r>
              <a:rPr lang="ko-KR" altLang="en-US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나는 아들이 하나인데</a:t>
            </a:r>
            <a:r>
              <a:rPr lang="en-US" altLang="ko-KR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그는 음악가이다</a:t>
            </a:r>
            <a:r>
              <a:rPr lang="en-US" altLang="ko-KR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.)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= I have a son, </a:t>
            </a:r>
            <a:r>
              <a:rPr lang="en-US" altLang="ko-KR" sz="2200" b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and he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is a musician.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용법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1062" y="1006964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07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관계사의 용법과 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51520" y="1700843"/>
            <a:ext cx="8608305" cy="288028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</a:t>
            </a:r>
            <a:r>
              <a:rPr lang="en-US" altLang="ko-KR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관계부</a:t>
            </a:r>
            <a:r>
              <a:rPr lang="ko-KR" altLang="en-US" sz="2600" b="1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용법</a:t>
            </a:r>
            <a:endParaRPr lang="en-US" altLang="ko-KR" sz="2600" b="1" dirty="0" smtClean="0">
              <a:solidFill>
                <a:srgbClr val="00206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관계부사 중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where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과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when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만이 계속적 용법으로 쓰일 수 있다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이때 관계부사는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접속사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(and, but, because, for …) +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부사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로 바꿔 쓸 수 있다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We went to the park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,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where 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we met the designer.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  → We went to the park, 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and there 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we met the designer.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용법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1062" y="1006964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07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5157192"/>
            <a:ext cx="7056784" cy="1440160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관계대명사 중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과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what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은 계속적 용법으로 쓰지 못한다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계속적 용법에 쓰인 관계대명사는 생략이 불가능하다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1" name="오각형 10"/>
          <p:cNvSpPr/>
          <p:nvPr/>
        </p:nvSpPr>
        <p:spPr>
          <a:xfrm>
            <a:off x="951787" y="4793756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5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관계사의 용법과 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9" y="1700809"/>
            <a:ext cx="8768217" cy="4968551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관계대명사의 생략</a:t>
            </a:r>
            <a:endParaRPr lang="en-US" altLang="ko-KR" sz="2400" spc="-15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</a:t>
            </a:r>
            <a:r>
              <a:rPr lang="ko-KR" altLang="en-US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 관계대명사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목적격으로 쓰인 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who(m), which, that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은 생략 가능 </a:t>
            </a:r>
            <a:endParaRPr lang="en-US" altLang="ko-KR" sz="20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They bought the picture (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 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/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that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 she painted.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cf.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전치사와 목적격 관계대명사가 떨어져 있을 때는 생략 가능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같이 있을 때는 생략 불가능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This is the armchair 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on which 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my grandmother used to sit.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This is the armchair </a:t>
            </a:r>
            <a:r>
              <a:rPr lang="en-US" altLang="ko-KR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  <a:r>
              <a:rPr lang="en-US" altLang="ko-KR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my grandmother used to sit 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on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&lt;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 관계대명사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+be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 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생략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&lt;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 관계대명사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+be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</a:t>
            </a:r>
            <a:r>
              <a:rPr lang="ko-KR" altLang="en-US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는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함께 생략 가능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(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단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두 단어 이상의 형용사구나 분사구가 뒤에 올 경우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girl (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who is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 wearing a pink shirt is my daughter.</a:t>
            </a: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352839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관계사의 생략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349762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6048</TotalTime>
  <Words>1590</Words>
  <Application>Microsoft Office PowerPoint</Application>
  <PresentationFormat>화면 슬라이드 쇼(4:3)</PresentationFormat>
  <Paragraphs>192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HY중고딕</vt:lpstr>
      <vt:lpstr>맑은 고딕</vt:lpstr>
      <vt:lpstr>Franklin Gothic Medium</vt:lpstr>
      <vt:lpstr>Arial</vt:lpstr>
      <vt:lpstr>08서울남산체 B</vt:lpstr>
      <vt:lpstr>HY견고딕</vt:lpstr>
      <vt:lpstr>HY강B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791</cp:revision>
  <cp:lastPrinted>2012-06-29T08:35:08Z</cp:lastPrinted>
  <dcterms:created xsi:type="dcterms:W3CDTF">2011-12-23T05:36:36Z</dcterms:created>
  <dcterms:modified xsi:type="dcterms:W3CDTF">2018-05-08T02:18:09Z</dcterms:modified>
</cp:coreProperties>
</file>