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57" r:id="rId4"/>
    <p:sldId id="258" r:id="rId5"/>
    <p:sldId id="298" r:id="rId6"/>
    <p:sldId id="309" r:id="rId7"/>
    <p:sldId id="306" r:id="rId8"/>
    <p:sldId id="310" r:id="rId9"/>
    <p:sldId id="261" r:id="rId10"/>
    <p:sldId id="311" r:id="rId11"/>
    <p:sldId id="293" r:id="rId12"/>
    <p:sldId id="312" r:id="rId13"/>
    <p:sldId id="304" r:id="rId14"/>
    <p:sldId id="305" r:id="rId15"/>
    <p:sldId id="280" r:id="rId16"/>
    <p:sldId id="284" r:id="rId17"/>
    <p:sldId id="282" r:id="rId18"/>
    <p:sldId id="286" r:id="rId19"/>
  </p:sldIdLst>
  <p:sldSz cx="9144000" cy="6858000" type="screen4x3"/>
  <p:notesSz cx="6858000" cy="9144000"/>
  <p:embeddedFontLst>
    <p:embeddedFont>
      <p:font typeface="HY중고딕" panose="02030600000101010101" pitchFamily="18" charset="-127"/>
      <p:regular r:id="rId21"/>
    </p:embeddedFont>
    <p:embeddedFont>
      <p:font typeface="맑은 고딕" panose="020B0503020000020004" pitchFamily="50" charset="-127"/>
      <p:regular r:id="rId22"/>
      <p:bold r:id="rId23"/>
    </p:embeddedFont>
    <p:embeddedFont>
      <p:font typeface="Franklin Gothic Medium" panose="020B0603020102020204" pitchFamily="34" charset="0"/>
      <p:regular r:id="rId24"/>
      <p:italic r:id="rId25"/>
    </p:embeddedFont>
    <p:embeddedFont>
      <p:font typeface="HY견고딕" panose="02030600000101010101" pitchFamily="18" charset="-127"/>
      <p:regular r:id="rId26"/>
    </p:embeddedFont>
    <p:embeddedFont>
      <p:font typeface="HY강B" panose="02030600000101010101" pitchFamily="18" charset="-127"/>
      <p:regular r:id="rId27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>
          <p15:clr>
            <a:srgbClr val="A4A3A4"/>
          </p15:clr>
        </p15:guide>
        <p15:guide id="2" orient="horz" pos="1434">
          <p15:clr>
            <a:srgbClr val="A4A3A4"/>
          </p15:clr>
        </p15:guide>
        <p15:guide id="3" pos="793">
          <p15:clr>
            <a:srgbClr val="A4A3A4"/>
          </p15:clr>
        </p15:guide>
        <p15:guide id="4" pos="5329">
          <p15:clr>
            <a:srgbClr val="A4A3A4"/>
          </p15:clr>
        </p15:guide>
        <p15:guide id="5" pos="635">
          <p15:clr>
            <a:srgbClr val="A4A3A4"/>
          </p15:clr>
        </p15:guide>
        <p15:guide id="6" pos="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9900"/>
    <a:srgbClr val="0000FF"/>
    <a:srgbClr val="FF99CC"/>
    <a:srgbClr val="CCFF99"/>
    <a:srgbClr val="FF9966"/>
    <a:srgbClr val="FFFF99"/>
    <a:srgbClr val="FF0066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9793" autoAdjust="0"/>
  </p:normalViewPr>
  <p:slideViewPr>
    <p:cSldViewPr>
      <p:cViewPr varScale="1">
        <p:scale>
          <a:sx n="64" d="100"/>
          <a:sy n="64" d="100"/>
        </p:scale>
        <p:origin x="780" y="60"/>
      </p:cViewPr>
      <p:guideLst>
        <p:guide orient="horz" pos="391"/>
        <p:guide orient="horz" pos="1434"/>
        <p:guide pos="793"/>
        <p:guide pos="5329"/>
        <p:guide pos="635"/>
        <p:guide pos="4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3E757-9739-4ABC-AC64-0520BF71508C}" type="datetimeFigureOut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73277-8C0C-4384-A7E4-952D6B5AE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8692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23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25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7092280" y="146398"/>
            <a:ext cx="1872208" cy="258266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037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00_work\디자인 메뉴얼\UI_국어\00_UI_국어psd\b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17" y="-6400"/>
            <a:ext cx="9213329" cy="689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93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5" name="Picture 3" descr="C:\Users\VS\Desktop\Untitled-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5990"/>
            <a:ext cx="648072" cy="51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14" name="모서리가 둥근 직사각형 13"/>
          <p:cNvSpPr/>
          <p:nvPr userDrawn="1"/>
        </p:nvSpPr>
        <p:spPr>
          <a:xfrm>
            <a:off x="107504" y="666750"/>
            <a:ext cx="8928992" cy="6090715"/>
          </a:xfrm>
          <a:prstGeom prst="roundRect">
            <a:avLst>
              <a:gd name="adj" fmla="val 2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17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660276" y="892622"/>
            <a:ext cx="7363148" cy="52015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ko-KR" altLang="en-US" sz="2800" b="0" baseline="0" dirty="0">
                <a:solidFill>
                  <a:schemeClr val="tx1"/>
                </a:solidFill>
                <a:effectLst/>
                <a:latin typeface="+mn-ea"/>
                <a:cs typeface="+mj-c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altLang="ko-KR" dirty="0" smtClean="0"/>
              <a:t>TEXT STYLE EDIT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6444208" y="146398"/>
            <a:ext cx="1907146" cy="330274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 userDrawn="1"/>
        </p:nvSpPr>
        <p:spPr>
          <a:xfrm>
            <a:off x="179511" y="742951"/>
            <a:ext cx="8783514" cy="5905500"/>
          </a:xfrm>
          <a:prstGeom prst="roundRect">
            <a:avLst>
              <a:gd name="adj" fmla="val 1954"/>
            </a:avLst>
          </a:prstGeom>
          <a:noFill/>
          <a:ln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856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6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38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1E7B8-11DE-41B3-AD88-1B5ED4077A8D}" type="datetimeFigureOut">
              <a:rPr lang="ko-KR" altLang="en-US" smtClean="0"/>
              <a:pPr/>
              <a:t>2018-05-08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A9A52-06C3-4ADD-8B4D-956888232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2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7" r:id="rId2"/>
    <p:sldLayoutId id="2147483649" r:id="rId3"/>
    <p:sldLayoutId id="2147483655" r:id="rId4"/>
    <p:sldLayoutId id="2147483656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순서도: 대체 처리 11"/>
          <p:cNvSpPr/>
          <p:nvPr/>
        </p:nvSpPr>
        <p:spPr>
          <a:xfrm>
            <a:off x="6156176" y="121295"/>
            <a:ext cx="2952328" cy="643409"/>
          </a:xfrm>
          <a:prstGeom prst="flowChartAlternateProcess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중등 영어 </a:t>
            </a:r>
            <a:r>
              <a:rPr lang="en-US" altLang="ko-KR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2-2</a:t>
            </a:r>
            <a:endParaRPr lang="ko-KR" altLang="en-US" sz="2800" dirty="0">
              <a:solidFill>
                <a:srgbClr val="FFFF00"/>
              </a:solidFill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199" name="그룹 198"/>
          <p:cNvGrpSpPr/>
          <p:nvPr/>
        </p:nvGrpSpPr>
        <p:grpSpPr>
          <a:xfrm rot="19910012">
            <a:off x="4309324" y="757556"/>
            <a:ext cx="4629349" cy="4950224"/>
            <a:chOff x="3198010" y="764704"/>
            <a:chExt cx="5894354" cy="6036984"/>
          </a:xfrm>
        </p:grpSpPr>
        <p:grpSp>
          <p:nvGrpSpPr>
            <p:cNvPr id="48" name="그룹 47"/>
            <p:cNvGrpSpPr/>
            <p:nvPr/>
          </p:nvGrpSpPr>
          <p:grpSpPr>
            <a:xfrm>
              <a:off x="5436096" y="764704"/>
              <a:ext cx="1302991" cy="2868632"/>
              <a:chOff x="6300192" y="768600"/>
              <a:chExt cx="1634480" cy="3380479"/>
            </a:xfrm>
          </p:grpSpPr>
          <p:grpSp>
            <p:nvGrpSpPr>
              <p:cNvPr id="49" name="그룹 48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60" name="이등변 삼각형 59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1" name="이등변 삼각형 60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2" name="이등변 삼각형 61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50" name="그룹 49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58" name="타원 57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9" name="타원 58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1" name="그룹 50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56" name="순서도: 지연 55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7" name="순서도: 지연 56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2" name="그룹 51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53" name="타원 52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4" name="타원 53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5" name="타원 54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24" name="그룹 123"/>
            <p:cNvGrpSpPr/>
            <p:nvPr/>
          </p:nvGrpSpPr>
          <p:grpSpPr>
            <a:xfrm rot="10800000">
              <a:off x="5508105" y="3933056"/>
              <a:ext cx="1302991" cy="2868632"/>
              <a:chOff x="6300192" y="768600"/>
              <a:chExt cx="1634480" cy="3380479"/>
            </a:xfrm>
          </p:grpSpPr>
          <p:grpSp>
            <p:nvGrpSpPr>
              <p:cNvPr id="125" name="그룹 12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36" name="이등변 삼각형 13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7" name="이등변 삼각형 13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8" name="이등변 삼각형 13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26" name="그룹 12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34" name="타원 13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5" name="타원 13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7" name="그룹 12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32" name="순서도: 지연 13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3" name="순서도: 지연 13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8" name="그룹 12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29" name="타원 12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0" name="타원 12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1" name="타원 13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39" name="그룹 138"/>
            <p:cNvGrpSpPr/>
            <p:nvPr/>
          </p:nvGrpSpPr>
          <p:grpSpPr>
            <a:xfrm rot="14527420">
              <a:off x="3980830" y="3207918"/>
              <a:ext cx="1302991" cy="2868632"/>
              <a:chOff x="6300192" y="768600"/>
              <a:chExt cx="1634480" cy="3380479"/>
            </a:xfrm>
          </p:grpSpPr>
          <p:grpSp>
            <p:nvGrpSpPr>
              <p:cNvPr id="140" name="그룹 13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51" name="이등변 삼각형 15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2" name="이등변 삼각형 15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3" name="이등변 삼각형 15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41" name="그룹 14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49" name="타원 14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50" name="타원 14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2" name="그룹 14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47" name="순서도: 지연 14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8" name="순서도: 지연 14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3" name="그룹 14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44" name="타원 14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5" name="타원 14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6" name="타원 14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54" name="그룹 153"/>
            <p:cNvGrpSpPr/>
            <p:nvPr/>
          </p:nvGrpSpPr>
          <p:grpSpPr>
            <a:xfrm rot="18307766">
              <a:off x="4028294" y="1500609"/>
              <a:ext cx="1302991" cy="2868632"/>
              <a:chOff x="6300192" y="768600"/>
              <a:chExt cx="1634480" cy="3380479"/>
            </a:xfrm>
          </p:grpSpPr>
          <p:grpSp>
            <p:nvGrpSpPr>
              <p:cNvPr id="155" name="그룹 15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66" name="이등변 삼각형 16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7" name="이등변 삼각형 16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8" name="이등변 삼각형 16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56" name="그룹 15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64" name="타원 16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5" name="타원 16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7" name="그룹 15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62" name="순서도: 지연 16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3" name="순서도: 지연 16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8" name="그룹 15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59" name="타원 15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0" name="타원 15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1" name="타원 16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69" name="그룹 168"/>
            <p:cNvGrpSpPr/>
            <p:nvPr/>
          </p:nvGrpSpPr>
          <p:grpSpPr>
            <a:xfrm rot="3420074">
              <a:off x="6909980" y="1459215"/>
              <a:ext cx="1302991" cy="2868632"/>
              <a:chOff x="6300192" y="768600"/>
              <a:chExt cx="1634480" cy="3380479"/>
            </a:xfrm>
          </p:grpSpPr>
          <p:grpSp>
            <p:nvGrpSpPr>
              <p:cNvPr id="170" name="그룹 16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81" name="이등변 삼각형 18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2" name="이등변 삼각형 18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3" name="이등변 삼각형 18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71" name="그룹 17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79" name="타원 17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80" name="타원 17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2" name="그룹 17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77" name="순서도: 지연 17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8" name="순서도: 지연 17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3" name="그룹 17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74" name="타원 17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5" name="타원 17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6" name="타원 17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84" name="그룹 183"/>
            <p:cNvGrpSpPr/>
            <p:nvPr/>
          </p:nvGrpSpPr>
          <p:grpSpPr>
            <a:xfrm rot="7013989">
              <a:off x="7006552" y="3133200"/>
              <a:ext cx="1302991" cy="2868632"/>
              <a:chOff x="6300192" y="768600"/>
              <a:chExt cx="1634480" cy="3380479"/>
            </a:xfrm>
          </p:grpSpPr>
          <p:grpSp>
            <p:nvGrpSpPr>
              <p:cNvPr id="185" name="그룹 18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96" name="이등변 삼각형 19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7" name="이등변 삼각형 19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8" name="이등변 삼각형 19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86" name="그룹 18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94" name="타원 19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5" name="타원 19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7" name="그룹 18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92" name="순서도: 지연 19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3" name="순서도: 지연 19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8" name="그룹 18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89" name="타원 18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0" name="타원 18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1" name="타원 19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</p:grpSp>
      <p:sp>
        <p:nvSpPr>
          <p:cNvPr id="202" name="모서리가 둥근 직사각형 201"/>
          <p:cNvSpPr/>
          <p:nvPr/>
        </p:nvSpPr>
        <p:spPr>
          <a:xfrm>
            <a:off x="307800" y="3112110"/>
            <a:ext cx="4664928" cy="3079992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Lesson 10</a:t>
            </a:r>
          </a:p>
          <a:p>
            <a:pPr algn="ctr"/>
            <a:endParaRPr lang="en-US" altLang="ko-KR" sz="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altLang="ko-KR" sz="4000" dirty="0" smtClean="0">
                <a:solidFill>
                  <a:schemeClr val="bg1"/>
                </a:solidFill>
              </a:rPr>
              <a:t>I remember the day </a:t>
            </a:r>
            <a:r>
              <a:rPr lang="en-US" altLang="ko-KR" sz="4000" dirty="0" smtClean="0">
                <a:solidFill>
                  <a:srgbClr val="FFFF00"/>
                </a:solidFill>
              </a:rPr>
              <a:t>when </a:t>
            </a:r>
            <a:r>
              <a:rPr lang="en-US" altLang="ko-KR" sz="4000" dirty="0" smtClean="0">
                <a:solidFill>
                  <a:schemeClr val="bg1"/>
                </a:solidFill>
              </a:rPr>
              <a:t>she left for Paris.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101" name="순서도: 지연 100"/>
          <p:cNvSpPr/>
          <p:nvPr/>
        </p:nvSpPr>
        <p:spPr>
          <a:xfrm rot="5400000">
            <a:off x="1128081" y="-136368"/>
            <a:ext cx="2027301" cy="2268252"/>
          </a:xfrm>
          <a:prstGeom prst="flowChartDelay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1151618" y="1090336"/>
            <a:ext cx="2124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solidFill>
                  <a:schemeClr val="accent2">
                    <a:lumMod val="75000"/>
                  </a:schemeClr>
                </a:solidFill>
              </a:rPr>
              <a:t>진도</a:t>
            </a:r>
            <a:r>
              <a:rPr lang="en-US" altLang="ko-KR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ko-KR" altLang="en-US" sz="3200" dirty="0">
                <a:solidFill>
                  <a:schemeClr val="accent2">
                    <a:lumMod val="75000"/>
                  </a:schemeClr>
                </a:solidFill>
              </a:rPr>
              <a:t>교재</a:t>
            </a:r>
            <a:endParaRPr lang="ko-KR" altLang="en-US" sz="3200" dirty="0"/>
          </a:p>
          <a:p>
            <a:endParaRPr lang="ko-KR" altLang="en-US" sz="3200" dirty="0"/>
          </a:p>
        </p:txBody>
      </p:sp>
      <p:grpSp>
        <p:nvGrpSpPr>
          <p:cNvPr id="107" name="그룹 106"/>
          <p:cNvGrpSpPr/>
          <p:nvPr/>
        </p:nvGrpSpPr>
        <p:grpSpPr>
          <a:xfrm>
            <a:off x="623525" y="126105"/>
            <a:ext cx="1116124" cy="905786"/>
            <a:chOff x="575556" y="158322"/>
            <a:chExt cx="1116124" cy="905786"/>
          </a:xfrm>
        </p:grpSpPr>
        <p:sp>
          <p:nvSpPr>
            <p:cNvPr id="108" name="타원 107"/>
            <p:cNvSpPr/>
            <p:nvPr/>
          </p:nvSpPr>
          <p:spPr>
            <a:xfrm>
              <a:off x="575556" y="158322"/>
              <a:ext cx="900100" cy="90578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 smtClean="0">
                  <a:latin typeface="HY강B" pitchFamily="18" charset="-127"/>
                  <a:ea typeface="HY강B" pitchFamily="18" charset="-127"/>
                </a:rPr>
                <a:t> </a:t>
              </a:r>
              <a:endParaRPr lang="ko-KR" altLang="en-US" sz="2400" dirty="0"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47564" y="332656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dirty="0" smtClean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rPr>
                <a:t>올</a:t>
              </a:r>
              <a:endParaRPr lang="ko-KR" altLang="en-US" sz="28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971600" y="404664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smtClean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rPr>
                <a:t>댓</a:t>
              </a:r>
              <a:endParaRPr lang="ko-KR" altLang="en-US" sz="28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726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2.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관계사의 용법과 생략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9" name="순서도: 대체 처리 18"/>
          <p:cNvSpPr/>
          <p:nvPr/>
        </p:nvSpPr>
        <p:spPr>
          <a:xfrm>
            <a:off x="268279" y="1772816"/>
            <a:ext cx="8768217" cy="280831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400" b="1" dirty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2</a:t>
            </a:r>
            <a:r>
              <a:rPr lang="en-US" altLang="ko-KR" sz="24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 </a:t>
            </a:r>
            <a:r>
              <a:rPr lang="ko-KR" altLang="en-US" sz="24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관계부사의 생략</a:t>
            </a:r>
            <a:endParaRPr lang="en-US" altLang="ko-KR" sz="2400" dirty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ko-KR" altLang="en-US" sz="2200" spc="-150" dirty="0" err="1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선행사가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en-US" altLang="ko-KR" sz="2200" dirty="0" smtClean="0">
                <a:solidFill>
                  <a:schemeClr val="tx1"/>
                </a:solidFill>
                <a:ea typeface="HY강B" panose="02030600000101010101" pitchFamily="18" charset="-127"/>
              </a:rPr>
              <a:t>the time, the day, the place, the reason 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등 특정한 정보를 갖고 있지 않은 경우에는 </a:t>
            </a:r>
            <a:r>
              <a:rPr lang="ko-KR" altLang="en-US" sz="2200" spc="-150" dirty="0" err="1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선행사나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관계부사 둘 중 하나 생략 가</a:t>
            </a:r>
            <a:r>
              <a:rPr lang="ko-KR" altLang="en-US" sz="2200" spc="-15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능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ea typeface="HY강B" panose="02030600000101010101" pitchFamily="18" charset="-127"/>
              </a:rPr>
              <a:t>The dancer didn’t say </a:t>
            </a:r>
            <a:r>
              <a:rPr lang="en-US" altLang="ko-KR" sz="2200" i="1" dirty="0" smtClean="0">
                <a:solidFill>
                  <a:schemeClr val="tx1"/>
                </a:solidFill>
                <a:ea typeface="HY강B" panose="02030600000101010101" pitchFamily="18" charset="-127"/>
              </a:rPr>
              <a:t>the reason </a:t>
            </a:r>
            <a:r>
              <a:rPr lang="en-US" altLang="ko-KR" sz="2200" dirty="0" smtClean="0">
                <a:solidFill>
                  <a:schemeClr val="tx1"/>
                </a:solidFill>
                <a:ea typeface="HY강B" panose="02030600000101010101" pitchFamily="18" charset="-127"/>
              </a:rPr>
              <a:t>(</a:t>
            </a:r>
            <a:r>
              <a:rPr lang="en-US" altLang="ko-KR" sz="22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why</a:t>
            </a:r>
            <a:r>
              <a:rPr lang="en-US" altLang="ko-KR" sz="2200" dirty="0" smtClean="0">
                <a:solidFill>
                  <a:schemeClr val="tx1"/>
                </a:solidFill>
                <a:ea typeface="HY강B" panose="02030600000101010101" pitchFamily="18" charset="-127"/>
              </a:rPr>
              <a:t>) he didn’t show up.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200" dirty="0" smtClean="0">
                <a:solidFill>
                  <a:schemeClr val="tx1"/>
                </a:solidFill>
                <a:ea typeface="HY강B" panose="02030600000101010101" pitchFamily="18" charset="-127"/>
              </a:rPr>
              <a:t>     → The dancer didn’t say (</a:t>
            </a:r>
            <a:r>
              <a:rPr lang="en-US" altLang="ko-KR" sz="22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the reason</a:t>
            </a:r>
            <a:r>
              <a:rPr lang="en-US" altLang="ko-KR" sz="2200" dirty="0" smtClean="0">
                <a:solidFill>
                  <a:schemeClr val="tx1"/>
                </a:solidFill>
                <a:ea typeface="HY강B" panose="02030600000101010101" pitchFamily="18" charset="-127"/>
              </a:rPr>
              <a:t>) why he didn’t show up.</a:t>
            </a:r>
          </a:p>
        </p:txBody>
      </p:sp>
      <p:sp>
        <p:nvSpPr>
          <p:cNvPr id="12" name="순서도: 대체 처리 11"/>
          <p:cNvSpPr/>
          <p:nvPr/>
        </p:nvSpPr>
        <p:spPr>
          <a:xfrm>
            <a:off x="755576" y="1052736"/>
            <a:ext cx="3528392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관계사의 생략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3" name="눈물 방울 12"/>
          <p:cNvSpPr/>
          <p:nvPr/>
        </p:nvSpPr>
        <p:spPr>
          <a:xfrm rot="16200000">
            <a:off x="349762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B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1619672" y="5157192"/>
            <a:ext cx="7056784" cy="1512168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&lt;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주격 관계대명사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+be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동사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&gt;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의 생략이 가능하다고 해서 다음과 같은 문장을 만들지 않도록 주의한다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This is the boy (who is) kind. (X)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   → This is the kind boy. (O)</a:t>
            </a:r>
          </a:p>
        </p:txBody>
      </p:sp>
      <p:sp>
        <p:nvSpPr>
          <p:cNvPr id="8" name="오각형 7"/>
          <p:cNvSpPr/>
          <p:nvPr/>
        </p:nvSpPr>
        <p:spPr>
          <a:xfrm>
            <a:off x="951787" y="4725144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5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841510"/>
            <a:ext cx="9144000" cy="60164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3000" dirty="0" smtClean="0">
                <a:solidFill>
                  <a:schemeClr val="tx1"/>
                </a:solidFill>
              </a:rPr>
              <a:t>   What </a:t>
            </a:r>
            <a:r>
              <a:rPr lang="en-US" altLang="ko-KR" sz="3000" dirty="0">
                <a:solidFill>
                  <a:schemeClr val="tx1"/>
                </a:solidFill>
              </a:rPr>
              <a:t>should you do </a:t>
            </a:r>
            <a:r>
              <a:rPr lang="en-US" altLang="ko-KR" sz="3000" dirty="0" smtClean="0">
                <a:solidFill>
                  <a:schemeClr val="tx1"/>
                </a:solidFill>
              </a:rPr>
              <a:t> when </a:t>
            </a:r>
            <a:r>
              <a:rPr lang="en-US" altLang="ko-KR" sz="3000" dirty="0">
                <a:solidFill>
                  <a:schemeClr val="tx1"/>
                </a:solidFill>
              </a:rPr>
              <a:t>you have a headache? There are many different answers. </a:t>
            </a:r>
            <a:r>
              <a:rPr lang="en-US" altLang="ko-KR" sz="3000" dirty="0" smtClean="0">
                <a:solidFill>
                  <a:schemeClr val="tx1"/>
                </a:solidFill>
              </a:rPr>
              <a:t>If you </a:t>
            </a:r>
            <a:r>
              <a:rPr lang="en-US" altLang="ko-KR" sz="3000" dirty="0">
                <a:solidFill>
                  <a:schemeClr val="tx1"/>
                </a:solidFill>
              </a:rPr>
              <a:t>ask ten </a:t>
            </a:r>
            <a:r>
              <a:rPr lang="en-US" altLang="ko-KR" sz="3000" dirty="0" smtClean="0">
                <a:solidFill>
                  <a:schemeClr val="tx1"/>
                </a:solidFill>
              </a:rPr>
              <a:t>people,  you might </a:t>
            </a:r>
            <a:r>
              <a:rPr lang="en-US" altLang="ko-KR" sz="3000" dirty="0">
                <a:solidFill>
                  <a:schemeClr val="tx1"/>
                </a:solidFill>
              </a:rPr>
              <a:t>hear ten different answers! Here are </a:t>
            </a:r>
            <a:r>
              <a:rPr lang="en-US" altLang="ko-KR" sz="3000" dirty="0" smtClean="0">
                <a:solidFill>
                  <a:schemeClr val="tx1"/>
                </a:solidFill>
              </a:rPr>
              <a:t>some suggestions</a:t>
            </a:r>
            <a:r>
              <a:rPr lang="en-US" altLang="ko-KR" sz="3000" dirty="0">
                <a:solidFill>
                  <a:schemeClr val="tx1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altLang="ko-KR" sz="3000" dirty="0" smtClean="0">
                <a:solidFill>
                  <a:schemeClr val="tx1"/>
                </a:solidFill>
              </a:rPr>
              <a:t>• </a:t>
            </a:r>
            <a:r>
              <a:rPr lang="en-US" altLang="ko-KR" sz="3000" dirty="0">
                <a:solidFill>
                  <a:schemeClr val="tx1"/>
                </a:solidFill>
              </a:rPr>
              <a:t>Relax in a warm bath, </a:t>
            </a:r>
            <a:r>
              <a:rPr lang="en-US" altLang="ko-KR" sz="3000" dirty="0" smtClean="0">
                <a:solidFill>
                  <a:schemeClr val="tx1"/>
                </a:solidFill>
              </a:rPr>
              <a:t> </a:t>
            </a:r>
            <a:r>
              <a:rPr lang="en-US" altLang="ko-KR" sz="3000" u="sng" dirty="0" smtClean="0">
                <a:solidFill>
                  <a:schemeClr val="tx1"/>
                </a:solidFill>
              </a:rPr>
              <a:t>and there</a:t>
            </a:r>
            <a:r>
              <a:rPr lang="en-US" altLang="ko-KR" sz="3000" dirty="0" smtClean="0">
                <a:solidFill>
                  <a:schemeClr val="tx1"/>
                </a:solidFill>
              </a:rPr>
              <a:t> you </a:t>
            </a:r>
            <a:r>
              <a:rPr lang="en-US" altLang="ko-KR" sz="3000" dirty="0">
                <a:solidFill>
                  <a:schemeClr val="tx1"/>
                </a:solidFill>
              </a:rPr>
              <a:t>can </a:t>
            </a:r>
            <a:r>
              <a:rPr lang="en-US" altLang="ko-KR" sz="3000" dirty="0" smtClean="0">
                <a:solidFill>
                  <a:schemeClr val="tx1"/>
                </a:solidFill>
              </a:rPr>
              <a:t>add   a </a:t>
            </a:r>
            <a:r>
              <a:rPr lang="en-US" altLang="ko-KR" sz="3000" dirty="0">
                <a:solidFill>
                  <a:schemeClr val="tx1"/>
                </a:solidFill>
              </a:rPr>
              <a:t>few drops of lavender oil.</a:t>
            </a:r>
          </a:p>
          <a:p>
            <a:pPr algn="just">
              <a:lnSpc>
                <a:spcPct val="150000"/>
              </a:lnSpc>
            </a:pPr>
            <a:r>
              <a:rPr lang="en-US" altLang="ko-KR" sz="3000" dirty="0" smtClean="0">
                <a:solidFill>
                  <a:schemeClr val="tx1"/>
                </a:solidFill>
              </a:rPr>
              <a:t>• </a:t>
            </a:r>
            <a:r>
              <a:rPr lang="en-US" altLang="ko-KR" sz="3000" dirty="0">
                <a:solidFill>
                  <a:schemeClr val="tx1"/>
                </a:solidFill>
              </a:rPr>
              <a:t>Massage </a:t>
            </a:r>
            <a:r>
              <a:rPr lang="en-US" altLang="ko-KR" sz="3000" dirty="0" smtClean="0">
                <a:solidFill>
                  <a:schemeClr val="tx1"/>
                </a:solidFill>
              </a:rPr>
              <a:t> behind </a:t>
            </a:r>
            <a:r>
              <a:rPr lang="en-US" altLang="ko-KR" sz="3000" dirty="0">
                <a:solidFill>
                  <a:schemeClr val="tx1"/>
                </a:solidFill>
              </a:rPr>
              <a:t>your </a:t>
            </a:r>
            <a:r>
              <a:rPr lang="en-US" altLang="ko-KR" sz="3000" dirty="0" smtClean="0">
                <a:solidFill>
                  <a:schemeClr val="tx1"/>
                </a:solidFill>
              </a:rPr>
              <a:t>ear  </a:t>
            </a:r>
            <a:r>
              <a:rPr lang="en-US" altLang="ko-KR" sz="3000" dirty="0">
                <a:solidFill>
                  <a:schemeClr val="tx1"/>
                </a:solidFill>
              </a:rPr>
              <a:t>and across the back of your neck</a:t>
            </a:r>
            <a:r>
              <a:rPr lang="en-US" altLang="ko-KR" sz="3000" dirty="0" smtClean="0">
                <a:solidFill>
                  <a:schemeClr val="tx1"/>
                </a:solidFill>
              </a:rPr>
              <a:t>.</a:t>
            </a:r>
            <a:endParaRPr lang="en-US" altLang="ko-KR" sz="30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Reading   step1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4139492" y="1496926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6005514" y="1496926"/>
            <a:ext cx="288696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128896" y="2143820"/>
            <a:ext cx="165618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H="1">
            <a:off x="3923468" y="1124744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 flipH="1">
            <a:off x="4067484" y="3839793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flipH="1">
            <a:off x="1403648" y="2497130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2449315" y="2857170"/>
            <a:ext cx="97009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2225" y="1484784"/>
            <a:ext cx="899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의문</a:t>
            </a:r>
            <a:r>
              <a:rPr lang="ko-KR" altLang="en-US" sz="1600" b="1" dirty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사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16272" y="1527240"/>
            <a:ext cx="1644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머리가 아프다</a:t>
            </a:r>
            <a:endParaRPr lang="ko-KR" altLang="en-US" sz="1600" b="1" dirty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12360" y="4215137"/>
            <a:ext cx="1313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조금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(=a little)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72361" y="1527240"/>
            <a:ext cx="1691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~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할 때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접속사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)</a:t>
            </a:r>
            <a:endParaRPr lang="ko-KR" altLang="en-US" sz="1600" b="1" dirty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cxnSp>
        <p:nvCxnSpPr>
          <p:cNvPr id="25" name="직선 연결선 24"/>
          <p:cNvCxnSpPr/>
          <p:nvPr/>
        </p:nvCxnSpPr>
        <p:spPr>
          <a:xfrm flipH="1">
            <a:off x="7963646" y="3827333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 flipH="1">
            <a:off x="4966663" y="5229200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 flipH="1">
            <a:off x="2019426" y="5187791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6439234" y="2132856"/>
            <a:ext cx="36501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>
            <a:off x="395536" y="1484784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577243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17687" y="2204864"/>
            <a:ext cx="1278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~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이 있다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979252" y="2878341"/>
            <a:ext cx="21359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~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일지도 모른다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추측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)</a:t>
            </a:r>
            <a:endParaRPr lang="ko-KR" altLang="en-US" sz="1600" b="1" dirty="0" smtClean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81808" y="2180958"/>
            <a:ext cx="1670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~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한다면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접속사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)</a:t>
            </a:r>
            <a:endParaRPr lang="en-US" altLang="ko-KR" sz="1600" b="1" dirty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cxnSp>
        <p:nvCxnSpPr>
          <p:cNvPr id="45" name="직선 연결선 44"/>
          <p:cNvCxnSpPr/>
          <p:nvPr/>
        </p:nvCxnSpPr>
        <p:spPr>
          <a:xfrm>
            <a:off x="8107662" y="4210390"/>
            <a:ext cx="10081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65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8" grpId="0"/>
      <p:bldP spid="30" grpId="0"/>
      <p:bldP spid="31" grpId="0"/>
      <p:bldP spid="49" grpId="0"/>
      <p:bldP spid="50" grpId="0"/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841510"/>
            <a:ext cx="9144000" cy="60164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3000" dirty="0">
                <a:solidFill>
                  <a:schemeClr val="tx1"/>
                </a:solidFill>
              </a:rPr>
              <a:t>• Sit on a chair. Then breathe in </a:t>
            </a:r>
            <a:r>
              <a:rPr lang="en-US" altLang="ko-KR" sz="3000" dirty="0" smtClean="0">
                <a:solidFill>
                  <a:schemeClr val="tx1"/>
                </a:solidFill>
              </a:rPr>
              <a:t> and </a:t>
            </a:r>
            <a:r>
              <a:rPr lang="en-US" altLang="ko-KR" sz="3000" dirty="0">
                <a:solidFill>
                  <a:schemeClr val="tx1"/>
                </a:solidFill>
              </a:rPr>
              <a:t>bend your head </a:t>
            </a:r>
            <a:r>
              <a:rPr lang="en-US" altLang="ko-KR" sz="3000" dirty="0" smtClean="0">
                <a:solidFill>
                  <a:schemeClr val="tx1"/>
                </a:solidFill>
              </a:rPr>
              <a:t>back gently</a:t>
            </a:r>
            <a:r>
              <a:rPr lang="en-US" altLang="ko-KR" sz="3000" dirty="0">
                <a:solidFill>
                  <a:schemeClr val="tx1"/>
                </a:solidFill>
              </a:rPr>
              <a:t>. Breathe out </a:t>
            </a:r>
            <a:r>
              <a:rPr lang="en-US" altLang="ko-KR" sz="3000" dirty="0" smtClean="0">
                <a:solidFill>
                  <a:schemeClr val="tx1"/>
                </a:solidFill>
              </a:rPr>
              <a:t> and </a:t>
            </a:r>
            <a:r>
              <a:rPr lang="en-US" altLang="ko-KR" sz="3000" dirty="0">
                <a:solidFill>
                  <a:schemeClr val="tx1"/>
                </a:solidFill>
              </a:rPr>
              <a:t>bring your head down. Repeat twice.</a:t>
            </a:r>
          </a:p>
          <a:p>
            <a:pPr algn="just">
              <a:lnSpc>
                <a:spcPct val="150000"/>
              </a:lnSpc>
            </a:pPr>
            <a:r>
              <a:rPr lang="en-US" altLang="ko-KR" sz="3000" dirty="0">
                <a:solidFill>
                  <a:schemeClr val="tx1"/>
                </a:solidFill>
              </a:rPr>
              <a:t>• Take </a:t>
            </a:r>
            <a:r>
              <a:rPr lang="en-US" altLang="ko-KR" sz="3000" dirty="0" smtClean="0">
                <a:solidFill>
                  <a:schemeClr val="tx1"/>
                </a:solidFill>
              </a:rPr>
              <a:t>medicine    such </a:t>
            </a:r>
            <a:r>
              <a:rPr lang="en-US" altLang="ko-KR" sz="3000" dirty="0">
                <a:solidFill>
                  <a:schemeClr val="tx1"/>
                </a:solidFill>
              </a:rPr>
              <a:t>as aspirin.</a:t>
            </a:r>
            <a:endParaRPr lang="ko-KR" altLang="en-US" sz="30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Reading   step1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3156635" y="3542624"/>
            <a:ext cx="132040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473809" y="3522225"/>
            <a:ext cx="235154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 flipH="1">
            <a:off x="2949882" y="3112988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flipH="1">
            <a:off x="4358156" y="1844824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3816837" y="1447059"/>
            <a:ext cx="168613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10124" y="2204864"/>
            <a:ext cx="13314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숨을 내쉬다</a:t>
            </a:r>
            <a:endParaRPr lang="ko-KR" altLang="en-US" sz="1600" b="1" dirty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80370" y="3537230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약을 먹다</a:t>
            </a:r>
            <a:endParaRPr lang="en-US" altLang="ko-KR" sz="1600" b="1" dirty="0" smtClean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16837" y="1434262"/>
            <a:ext cx="1691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숨을 들이마시다</a:t>
            </a:r>
            <a:endParaRPr lang="ko-KR" altLang="en-US" sz="1600" b="1" dirty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cxnSp>
        <p:nvCxnSpPr>
          <p:cNvPr id="25" name="직선 연결선 24"/>
          <p:cNvCxnSpPr/>
          <p:nvPr/>
        </p:nvCxnSpPr>
        <p:spPr>
          <a:xfrm flipH="1">
            <a:off x="5554235" y="1124744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577243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336655" y="3570319"/>
            <a:ext cx="9603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~ 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같은</a:t>
            </a:r>
          </a:p>
        </p:txBody>
      </p:sp>
      <p:cxnSp>
        <p:nvCxnSpPr>
          <p:cNvPr id="45" name="직선 연결선 44"/>
          <p:cNvCxnSpPr/>
          <p:nvPr/>
        </p:nvCxnSpPr>
        <p:spPr>
          <a:xfrm>
            <a:off x="2267743" y="2198791"/>
            <a:ext cx="20162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66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0" grpId="0"/>
      <p:bldP spid="31" grpId="0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-4365" y="849047"/>
            <a:ext cx="9144000" cy="6021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3000" dirty="0" smtClean="0">
                <a:solidFill>
                  <a:schemeClr val="tx1"/>
                </a:solidFill>
              </a:rPr>
              <a:t>   My </a:t>
            </a:r>
            <a:r>
              <a:rPr lang="en-US" altLang="ko-KR" sz="3000" dirty="0">
                <a:solidFill>
                  <a:schemeClr val="tx1"/>
                </a:solidFill>
              </a:rPr>
              <a:t>little dog and I used to play together all day long on </a:t>
            </a:r>
            <a:r>
              <a:rPr lang="en-US" altLang="ko-KR" sz="3000" dirty="0" smtClean="0">
                <a:solidFill>
                  <a:schemeClr val="tx1"/>
                </a:solidFill>
              </a:rPr>
              <a:t>the playground</a:t>
            </a:r>
            <a:r>
              <a:rPr lang="en-US" altLang="ko-KR" sz="3000" dirty="0">
                <a:solidFill>
                  <a:schemeClr val="tx1"/>
                </a:solidFill>
              </a:rPr>
              <a:t>. He waited for me, sitting beside my</a:t>
            </a:r>
          </a:p>
          <a:p>
            <a:pPr algn="just">
              <a:lnSpc>
                <a:spcPct val="150000"/>
              </a:lnSpc>
            </a:pPr>
            <a:r>
              <a:rPr lang="en-US" altLang="ko-KR" sz="3000" dirty="0">
                <a:solidFill>
                  <a:schemeClr val="tx1"/>
                </a:solidFill>
              </a:rPr>
              <a:t>desk when I studied. When I was disappointed </a:t>
            </a:r>
            <a:r>
              <a:rPr lang="en-US" altLang="ko-KR" sz="3000" dirty="0" smtClean="0">
                <a:solidFill>
                  <a:schemeClr val="tx1"/>
                </a:solidFill>
              </a:rPr>
              <a:t>at my </a:t>
            </a:r>
            <a:r>
              <a:rPr lang="en-US" altLang="ko-KR" sz="3000" dirty="0">
                <a:solidFill>
                  <a:schemeClr val="tx1"/>
                </a:solidFill>
              </a:rPr>
              <a:t>test results, he comforted me. He knew </a:t>
            </a:r>
            <a:r>
              <a:rPr lang="en-US" altLang="ko-KR" sz="3000" dirty="0" smtClean="0">
                <a:solidFill>
                  <a:schemeClr val="tx1"/>
                </a:solidFill>
              </a:rPr>
              <a:t>exactly when </a:t>
            </a:r>
            <a:r>
              <a:rPr lang="en-US" altLang="ko-KR" sz="3000" dirty="0">
                <a:solidFill>
                  <a:schemeClr val="tx1"/>
                </a:solidFill>
              </a:rPr>
              <a:t>I was down and </a:t>
            </a:r>
            <a:r>
              <a:rPr lang="en-US" altLang="ko-KR" sz="3000" b="1" dirty="0">
                <a:solidFill>
                  <a:schemeClr val="tx1"/>
                </a:solidFill>
              </a:rPr>
              <a:t>how</a:t>
            </a:r>
            <a:r>
              <a:rPr lang="en-US" altLang="ko-KR" sz="3000" dirty="0">
                <a:solidFill>
                  <a:schemeClr val="tx1"/>
                </a:solidFill>
              </a:rPr>
              <a:t> he could comfort me.</a:t>
            </a:r>
          </a:p>
          <a:p>
            <a:pPr algn="just">
              <a:lnSpc>
                <a:spcPct val="150000"/>
              </a:lnSpc>
            </a:pPr>
            <a:r>
              <a:rPr lang="en-US" altLang="ko-KR" sz="3000" dirty="0">
                <a:solidFill>
                  <a:schemeClr val="tx1"/>
                </a:solidFill>
              </a:rPr>
              <a:t>However, this year he is not with me anymore. </a:t>
            </a:r>
            <a:r>
              <a:rPr lang="en-US" altLang="ko-KR" sz="3000" dirty="0" smtClean="0">
                <a:solidFill>
                  <a:schemeClr val="tx1"/>
                </a:solidFill>
              </a:rPr>
              <a:t>He will </a:t>
            </a:r>
            <a:r>
              <a:rPr lang="en-US" altLang="ko-KR" sz="3000" dirty="0">
                <a:solidFill>
                  <a:schemeClr val="tx1"/>
                </a:solidFill>
              </a:rPr>
              <a:t>be looking over me in heaven</a:t>
            </a:r>
            <a:r>
              <a:rPr lang="en-US" altLang="ko-KR" sz="30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ko-KR" altLang="en-US" sz="30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Reading   step2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467380"/>
            <a:ext cx="165092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1 </a:t>
            </a:r>
            <a:r>
              <a:rPr lang="ko-KR" altLang="en-US" dirty="0" smtClean="0">
                <a:solidFill>
                  <a:schemeClr val="bg1"/>
                </a:solidFill>
              </a:rPr>
              <a:t>번</a:t>
            </a:r>
            <a:endParaRPr lang="ko-KR" altLang="en-US" dirty="0">
              <a:solidFill>
                <a:schemeClr val="bg1"/>
              </a:solidFill>
            </a:endParaRPr>
          </a:p>
        </p:txBody>
      </p:sp>
      <p:cxnSp>
        <p:nvCxnSpPr>
          <p:cNvPr id="31" name="직선 연결선 30"/>
          <p:cNvCxnSpPr/>
          <p:nvPr/>
        </p:nvCxnSpPr>
        <p:spPr>
          <a:xfrm>
            <a:off x="3521705" y="1484784"/>
            <a:ext cx="12364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837440" y="1495690"/>
            <a:ext cx="26886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~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하곤 했었다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과거의 습관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71970" y="1556792"/>
            <a:ext cx="110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하루 종일</a:t>
            </a:r>
            <a:endParaRPr lang="en-US" altLang="ko-KR" sz="1600" b="1" dirty="0" smtClean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0205" y="2852936"/>
            <a:ext cx="1530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접속사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(~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할 때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740352" y="3573016"/>
            <a:ext cx="13443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의문사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언제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)</a:t>
            </a:r>
          </a:p>
        </p:txBody>
      </p:sp>
      <p:cxnSp>
        <p:nvCxnSpPr>
          <p:cNvPr id="27" name="직선 연결선 26"/>
          <p:cNvCxnSpPr/>
          <p:nvPr/>
        </p:nvCxnSpPr>
        <p:spPr>
          <a:xfrm>
            <a:off x="7164288" y="1484784"/>
            <a:ext cx="1872208" cy="2745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1033601" y="2852936"/>
            <a:ext cx="84045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7963334" y="3501008"/>
            <a:ext cx="929146" cy="127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>
            <a:off x="2411760" y="4221088"/>
            <a:ext cx="7920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475656" y="4221088"/>
            <a:ext cx="3162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‘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방법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’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의 관계부사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(= the way)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15273" y="4941168"/>
            <a:ext cx="1528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더 이상 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~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않다</a:t>
            </a:r>
            <a:endParaRPr lang="en-US" altLang="ko-KR" sz="1600" b="1" dirty="0" smtClean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3568" y="5661248"/>
            <a:ext cx="17532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~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을 내려다보다</a:t>
            </a:r>
            <a:endParaRPr lang="en-US" altLang="ko-KR" sz="1600" b="1" dirty="0" smtClean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cxnSp>
        <p:nvCxnSpPr>
          <p:cNvPr id="45" name="직선 연결선 44"/>
          <p:cNvCxnSpPr/>
          <p:nvPr/>
        </p:nvCxnSpPr>
        <p:spPr>
          <a:xfrm>
            <a:off x="539552" y="5616696"/>
            <a:ext cx="20162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6455391" y="5145299"/>
            <a:ext cx="50125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 flipV="1">
            <a:off x="6196084" y="4896616"/>
            <a:ext cx="1544268" cy="293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4139952" y="4876024"/>
            <a:ext cx="648072" cy="137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 flipV="1">
            <a:off x="6968219" y="4899547"/>
            <a:ext cx="0" cy="24575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 flipV="1">
            <a:off x="4505449" y="4896616"/>
            <a:ext cx="0" cy="20722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4505449" y="5103845"/>
            <a:ext cx="3491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1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1" grpId="0"/>
      <p:bldP spid="22" grpId="0"/>
      <p:bldP spid="24" grpId="0"/>
      <p:bldP spid="41" grpId="0"/>
      <p:bldP spid="42" grpId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3000" dirty="0">
                <a:solidFill>
                  <a:schemeClr val="tx1"/>
                </a:solidFill>
              </a:rPr>
              <a:t> </a:t>
            </a:r>
            <a:r>
              <a:rPr lang="en-US" altLang="ko-KR" sz="3000" dirty="0" smtClean="0">
                <a:solidFill>
                  <a:schemeClr val="tx1"/>
                </a:solidFill>
              </a:rPr>
              <a:t>   </a:t>
            </a:r>
            <a:r>
              <a:rPr lang="en-US" altLang="ko-KR" sz="3000" dirty="0">
                <a:solidFill>
                  <a:schemeClr val="tx1"/>
                </a:solidFill>
              </a:rPr>
              <a:t>Do you like listening to music? What kind of music do you like? </a:t>
            </a:r>
            <a:r>
              <a:rPr lang="en-US" altLang="ko-KR" sz="3000" dirty="0" smtClean="0">
                <a:solidFill>
                  <a:schemeClr val="tx1"/>
                </a:solidFill>
              </a:rPr>
              <a:t>If you </a:t>
            </a:r>
            <a:r>
              <a:rPr lang="en-US" altLang="ko-KR" sz="3000" dirty="0">
                <a:solidFill>
                  <a:schemeClr val="tx1"/>
                </a:solidFill>
              </a:rPr>
              <a:t>think about it, you will find that music </a:t>
            </a:r>
            <a:r>
              <a:rPr lang="en-US" altLang="ko-KR" sz="3000" dirty="0" smtClean="0">
                <a:solidFill>
                  <a:schemeClr val="tx1"/>
                </a:solidFill>
              </a:rPr>
              <a:t>is always </a:t>
            </a:r>
            <a:r>
              <a:rPr lang="en-US" altLang="ko-KR" sz="3000" dirty="0">
                <a:solidFill>
                  <a:schemeClr val="tx1"/>
                </a:solidFill>
              </a:rPr>
              <a:t>in our daily lives. We hum as we walk</a:t>
            </a:r>
          </a:p>
          <a:p>
            <a:pPr algn="just">
              <a:lnSpc>
                <a:spcPct val="150000"/>
              </a:lnSpc>
            </a:pPr>
            <a:r>
              <a:rPr lang="en-US" altLang="ko-KR" sz="3000" dirty="0">
                <a:solidFill>
                  <a:schemeClr val="tx1"/>
                </a:solidFill>
              </a:rPr>
              <a:t>along the street and sing when we are </a:t>
            </a:r>
            <a:r>
              <a:rPr lang="en-US" altLang="ko-KR" sz="3000" dirty="0" smtClean="0">
                <a:solidFill>
                  <a:schemeClr val="tx1"/>
                </a:solidFill>
              </a:rPr>
              <a:t>happy. Some </a:t>
            </a:r>
            <a:r>
              <a:rPr lang="en-US" altLang="ko-KR" sz="3000" dirty="0">
                <a:solidFill>
                  <a:schemeClr val="tx1"/>
                </a:solidFill>
              </a:rPr>
              <a:t>people sing as they work. Mothers </a:t>
            </a:r>
            <a:r>
              <a:rPr lang="en-US" altLang="ko-KR" sz="3000" dirty="0" smtClean="0">
                <a:solidFill>
                  <a:schemeClr val="tx1"/>
                </a:solidFill>
              </a:rPr>
              <a:t>sing songs </a:t>
            </a:r>
            <a:r>
              <a:rPr lang="en-US" altLang="ko-KR" sz="3000" dirty="0">
                <a:solidFill>
                  <a:schemeClr val="tx1"/>
                </a:solidFill>
              </a:rPr>
              <a:t>to their babies. We always hear a lot </a:t>
            </a:r>
            <a:r>
              <a:rPr lang="en-US" altLang="ko-KR" sz="3000" dirty="0" smtClean="0">
                <a:solidFill>
                  <a:schemeClr val="tx1"/>
                </a:solidFill>
              </a:rPr>
              <a:t>of music </a:t>
            </a:r>
            <a:r>
              <a:rPr lang="en-US" altLang="ko-KR" sz="3000" dirty="0">
                <a:solidFill>
                  <a:schemeClr val="tx1"/>
                </a:solidFill>
              </a:rPr>
              <a:t>from the time </a:t>
            </a:r>
            <a:r>
              <a:rPr lang="en-US" altLang="ko-KR" sz="3000" b="1" dirty="0">
                <a:solidFill>
                  <a:schemeClr val="tx1"/>
                </a:solidFill>
              </a:rPr>
              <a:t>when </a:t>
            </a:r>
            <a:r>
              <a:rPr lang="en-US" altLang="ko-KR" sz="3000" dirty="0">
                <a:solidFill>
                  <a:schemeClr val="tx1"/>
                </a:solidFill>
              </a:rPr>
              <a:t>we were born. This </a:t>
            </a:r>
            <a:r>
              <a:rPr lang="en-US" altLang="ko-KR" sz="3000" dirty="0" smtClean="0">
                <a:solidFill>
                  <a:schemeClr val="tx1"/>
                </a:solidFill>
              </a:rPr>
              <a:t>is </a:t>
            </a:r>
            <a:r>
              <a:rPr lang="en-US" altLang="ko-KR" sz="3000" b="1" dirty="0" smtClean="0">
                <a:solidFill>
                  <a:schemeClr val="tx1"/>
                </a:solidFill>
              </a:rPr>
              <a:t>why </a:t>
            </a:r>
            <a:r>
              <a:rPr lang="en-US" altLang="ko-KR" sz="3000" dirty="0">
                <a:solidFill>
                  <a:schemeClr val="tx1"/>
                </a:solidFill>
              </a:rPr>
              <a:t>we can </a:t>
            </a:r>
            <a:r>
              <a:rPr lang="en-US" altLang="ko-KR" sz="3000" dirty="0" smtClean="0">
                <a:solidFill>
                  <a:schemeClr val="tx1"/>
                </a:solidFill>
              </a:rPr>
              <a:t>say music is always around us.</a:t>
            </a:r>
            <a:endParaRPr lang="en-US" altLang="ko-KR" sz="3000" dirty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Reading   step2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467380"/>
            <a:ext cx="165092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2</a:t>
            </a:r>
            <a:r>
              <a:rPr lang="en-US" altLang="ko-KR" dirty="0" smtClean="0">
                <a:solidFill>
                  <a:schemeClr val="bg1"/>
                </a:solidFill>
              </a:rPr>
              <a:t> </a:t>
            </a:r>
            <a:r>
              <a:rPr lang="ko-KR" altLang="en-US" dirty="0" smtClean="0">
                <a:solidFill>
                  <a:schemeClr val="bg1"/>
                </a:solidFill>
              </a:rPr>
              <a:t>번</a:t>
            </a:r>
            <a:endParaRPr lang="ko-KR" altLang="en-US" dirty="0">
              <a:solidFill>
                <a:schemeClr val="bg1"/>
              </a:solidFill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1844080" y="1484784"/>
            <a:ext cx="20798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8382041" y="2201654"/>
            <a:ext cx="72646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6890149" y="2852936"/>
            <a:ext cx="62587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4557210" y="3501008"/>
            <a:ext cx="87888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4860032" y="5589240"/>
            <a:ext cx="64807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4229580" y="4869160"/>
            <a:ext cx="12785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63688" y="1506270"/>
            <a:ext cx="2174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like+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동명사</a:t>
            </a:r>
            <a:r>
              <a:rPr lang="en-US" altLang="ko-KR" sz="1600" b="1" dirty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[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to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부정사</a:t>
            </a:r>
            <a:r>
              <a:rPr lang="en-US" altLang="ko-KR" sz="1600" b="1" dirty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]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3501008"/>
            <a:ext cx="918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접속사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07822" y="2852936"/>
            <a:ext cx="1692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~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하면서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접속사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57210" y="4869160"/>
            <a:ext cx="662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많은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516216" y="218167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목적어 역할을 하는 접속사</a:t>
            </a:r>
          </a:p>
        </p:txBody>
      </p:sp>
      <p:cxnSp>
        <p:nvCxnSpPr>
          <p:cNvPr id="34" name="직선 연결선 33"/>
          <p:cNvCxnSpPr/>
          <p:nvPr/>
        </p:nvCxnSpPr>
        <p:spPr>
          <a:xfrm>
            <a:off x="107504" y="5589240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91880" y="5682734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‘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이유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’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의 관계부사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(=the reason)</a:t>
            </a:r>
            <a:endParaRPr lang="en-US" altLang="ko-KR" sz="1600" b="1" dirty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180528" y="5589240"/>
            <a:ext cx="2174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‘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시간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’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의 관계부사</a:t>
            </a:r>
            <a:endParaRPr lang="en-US" altLang="ko-KR" sz="1600" b="1" dirty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137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/>
      <p:bldP spid="31" grpId="0"/>
      <p:bldP spid="32" grpId="0"/>
      <p:bldP spid="35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11560" y="1973733"/>
            <a:ext cx="7632848" cy="4373439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A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  You should write this in a full sentence.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     </a:t>
            </a:r>
            <a:r>
              <a:rPr lang="en-US" altLang="ko-KR" sz="2800" dirty="0" smtClean="0">
                <a:solidFill>
                  <a:srgbClr val="002060"/>
                </a:solidFill>
                <a:ea typeface="HY강B" pitchFamily="18" charset="-127"/>
              </a:rPr>
              <a:t>Is that clear?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B  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No. Will you say that again?</a:t>
            </a:r>
          </a:p>
          <a:p>
            <a:pPr marL="355600" indent="-355600"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A  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Listen to me carefully.</a:t>
            </a:r>
          </a:p>
          <a:p>
            <a:pPr marL="450850" indent="-450850"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	You should write this in a full sentence.</a:t>
            </a:r>
          </a:p>
          <a:p>
            <a:pPr algn="just">
              <a:lnSpc>
                <a:spcPct val="150000"/>
              </a:lnSpc>
            </a:pPr>
            <a:endParaRPr lang="ko-KR" altLang="en-US" sz="2800" dirty="0">
              <a:solidFill>
                <a:schemeClr val="tx1"/>
              </a:solidFill>
              <a:ea typeface="HY강B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1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971600" y="1325660"/>
            <a:ext cx="423127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이해 점검하기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456749" y="1279887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0765" y="1316949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1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9512" y="1199646"/>
            <a:ext cx="4032448" cy="5253690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600" b="1" dirty="0" smtClean="0">
                <a:solidFill>
                  <a:schemeClr val="accent6"/>
                </a:solidFill>
                <a:latin typeface="HY강B" pitchFamily="18" charset="-127"/>
                <a:ea typeface="HY강B" pitchFamily="18" charset="-127"/>
              </a:rPr>
              <a:t>▶</a:t>
            </a:r>
            <a:r>
              <a:rPr lang="en-US" altLang="ko-KR" sz="26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6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이</a:t>
            </a:r>
            <a:r>
              <a:rPr lang="ko-KR" altLang="en-US" sz="2600" b="1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해</a:t>
            </a:r>
            <a:r>
              <a:rPr lang="ko-KR" altLang="en-US" sz="26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점검하기</a:t>
            </a:r>
            <a:endParaRPr lang="en-US" altLang="ko-KR" sz="2600" b="1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Is that clear?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Did you get it?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Are you with me?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Are you following me?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Do you understand?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Do you know what I mean [said]?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1</a:t>
            </a:r>
            <a:endParaRPr lang="en-US" altLang="ko-KR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427984" y="1196752"/>
            <a:ext cx="4536504" cy="2232248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400" dirty="0" smtClean="0">
                <a:solidFill>
                  <a:schemeClr val="accent6"/>
                </a:solidFill>
                <a:latin typeface="HY강B" pitchFamily="18" charset="-127"/>
                <a:ea typeface="HY강B" pitchFamily="18" charset="-127"/>
              </a:rPr>
              <a:t>▶</a:t>
            </a:r>
            <a:r>
              <a:rPr lang="en-US" altLang="ko-KR" sz="24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6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이해했을 때</a:t>
            </a:r>
            <a:endParaRPr lang="en-US" altLang="ko-KR" sz="2600" b="1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08서울남산체 B" pitchFamily="18" charset="-127"/>
              </a:rPr>
              <a:t>Yes, I get it. / Sure, I do.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08서울남산체 B" pitchFamily="18" charset="-127"/>
              </a:rPr>
              <a:t>I’m following you. / I see.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08서울남산체 B" pitchFamily="18" charset="-127"/>
              </a:rPr>
              <a:t>I’m with you.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4427984" y="3573016"/>
            <a:ext cx="4536504" cy="2880320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400" dirty="0" smtClean="0">
                <a:solidFill>
                  <a:schemeClr val="accent6"/>
                </a:solidFill>
                <a:latin typeface="HY강B" pitchFamily="18" charset="-127"/>
                <a:ea typeface="HY강B" pitchFamily="18" charset="-127"/>
              </a:rPr>
              <a:t>▶</a:t>
            </a:r>
            <a:r>
              <a:rPr lang="en-US" altLang="ko-KR" sz="24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6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이해하지 못했을 때</a:t>
            </a:r>
            <a:endParaRPr lang="en-US" altLang="ko-KR" sz="2100" dirty="0" smtClean="0">
              <a:solidFill>
                <a:schemeClr val="tx1"/>
              </a:solidFill>
              <a:ea typeface="08서울남산체 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08서울남산체 B" pitchFamily="18" charset="-127"/>
              </a:rPr>
              <a:t>No. Will you say that again?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08서울남산체 B" pitchFamily="18" charset="-127"/>
              </a:rPr>
              <a:t>No. way. / No, I don’t understand.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08서울남산체 B" pitchFamily="18" charset="-127"/>
              </a:rPr>
              <a:t>Could you explain it one more time?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08서울남산체 B" pitchFamily="18" charset="-127"/>
              </a:rPr>
              <a:t>Would you mind repeating that?</a:t>
            </a:r>
          </a:p>
        </p:txBody>
      </p:sp>
    </p:spTree>
    <p:extLst>
      <p:ext uri="{BB962C8B-B14F-4D97-AF65-F5344CB8AC3E}">
        <p14:creationId xmlns:p14="http://schemas.microsoft.com/office/powerpoint/2010/main" val="29981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2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635177" y="1934723"/>
            <a:ext cx="7632848" cy="4176465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en-US" altLang="ko-KR" sz="2800" b="1" dirty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A</a:t>
            </a:r>
            <a:r>
              <a:rPr lang="en-US" altLang="ko-KR" sz="2800" dirty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 </a:t>
            </a: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Can you stay a little longer?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B  </a:t>
            </a:r>
            <a:r>
              <a:rPr lang="en-US" altLang="ko-KR" sz="2800" dirty="0" smtClean="0">
                <a:solidFill>
                  <a:srgbClr val="002060"/>
                </a:solidFill>
                <a:ea typeface="HY강B" pitchFamily="18" charset="-127"/>
              </a:rPr>
              <a:t>Sorry, but I must be going now.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A</a:t>
            </a: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 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I have another appointment.</a:t>
            </a:r>
            <a:endParaRPr lang="en-US" altLang="ko-KR" sz="2800" dirty="0">
              <a:solidFill>
                <a:schemeClr val="tx1"/>
              </a:solidFill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800" dirty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B</a:t>
            </a: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 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Okay. See you later.</a:t>
            </a:r>
            <a:endParaRPr lang="en-US" altLang="ko-KR" sz="2800" dirty="0">
              <a:solidFill>
                <a:srgbClr val="002060"/>
              </a:solidFill>
              <a:ea typeface="HY강B" pitchFamily="18" charset="-127"/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971600" y="1325660"/>
            <a:ext cx="412485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대화 끝맺기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6" name="눈물 방울 5"/>
          <p:cNvSpPr/>
          <p:nvPr/>
        </p:nvSpPr>
        <p:spPr>
          <a:xfrm rot="16200000">
            <a:off x="491161" y="1279887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177" y="1316949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2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3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6867" y="1147056"/>
            <a:ext cx="4235198" cy="5088078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400" dirty="0" smtClean="0">
                <a:solidFill>
                  <a:schemeClr val="accent6"/>
                </a:solidFill>
                <a:latin typeface="HY강B" pitchFamily="18" charset="-127"/>
                <a:ea typeface="HY강B" pitchFamily="18" charset="-127"/>
              </a:rPr>
              <a:t>▶</a:t>
            </a:r>
            <a:r>
              <a:rPr lang="ko-KR" altLang="en-US" sz="24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600" b="1" dirty="0" smtClean="0">
                <a:solidFill>
                  <a:schemeClr val="tx1"/>
                </a:solidFill>
                <a:ea typeface="HY강B" pitchFamily="18" charset="-127"/>
              </a:rPr>
              <a:t>대화 끝맺기</a:t>
            </a:r>
            <a:endParaRPr lang="en-US" altLang="ko-KR" sz="2600" b="1" dirty="0" smtClean="0">
              <a:solidFill>
                <a:schemeClr val="tx1"/>
              </a:solidFill>
              <a:ea typeface="HY강B" pitchFamily="18" charset="-127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Sorry, but I must be going now.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I’m afraid I must leave now.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Sorry, but I have to go now.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I’m afraid I’ve got to go now.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Can I continue this later?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83163" y="1156852"/>
            <a:ext cx="4176464" cy="5118546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400" dirty="0" smtClean="0">
                <a:solidFill>
                  <a:schemeClr val="accent6"/>
                </a:solidFill>
                <a:latin typeface="HY강B" pitchFamily="18" charset="-127"/>
                <a:ea typeface="HY강B" pitchFamily="18" charset="-127"/>
              </a:rPr>
              <a:t>▶</a:t>
            </a:r>
            <a:r>
              <a:rPr lang="ko-KR" altLang="en-US" sz="24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600" b="1" dirty="0" smtClean="0">
                <a:solidFill>
                  <a:schemeClr val="tx1"/>
                </a:solidFill>
                <a:ea typeface="HY강B" pitchFamily="18" charset="-127"/>
              </a:rPr>
              <a:t>대화 이어가기</a:t>
            </a:r>
            <a:endParaRPr lang="en-US" altLang="ko-KR" sz="2600" b="1" dirty="0" smtClean="0">
              <a:solidFill>
                <a:schemeClr val="tx1"/>
              </a:solidFill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Can you stay a little longer?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Can we talk a little more?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Stay longer, will you?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You got a minute?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Can I have a word with you?</a:t>
            </a:r>
          </a:p>
        </p:txBody>
      </p:sp>
    </p:spTree>
    <p:extLst>
      <p:ext uri="{BB962C8B-B14F-4D97-AF65-F5344CB8AC3E}">
        <p14:creationId xmlns:p14="http://schemas.microsoft.com/office/powerpoint/2010/main" val="25992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83568" y="764704"/>
            <a:ext cx="7380312" cy="381642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06563" indent="-1706563" algn="just"/>
            <a:r>
              <a:rPr lang="en-US" altLang="ko-KR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Grammar</a:t>
            </a:r>
            <a:r>
              <a:rPr lang="ko-KR" altLang="en-US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32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32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관계부사의 역할과 종류</a:t>
            </a:r>
            <a:endParaRPr lang="en-US" altLang="ko-KR" sz="3200" b="1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marL="1787525" indent="-1787525" algn="just"/>
            <a:r>
              <a:rPr lang="en-US" altLang="ko-KR" sz="28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</a:t>
            </a:r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A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관계부사</a:t>
            </a:r>
            <a:endParaRPr lang="en-US" altLang="ko-KR" sz="28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marL="1609725" indent="-1609725" algn="just"/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	B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전치사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+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관계대명사</a:t>
            </a:r>
            <a:endParaRPr lang="en-US" altLang="ko-KR" sz="28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algn="just"/>
            <a:r>
              <a:rPr lang="en-US" altLang="ko-KR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	      </a:t>
            </a:r>
            <a:r>
              <a:rPr lang="en-US" altLang="ko-KR" sz="32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 2. </a:t>
            </a:r>
            <a:r>
              <a:rPr lang="ko-KR" altLang="en-US" sz="3200" b="1" spc="-15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관계사의 용법과 생략</a:t>
            </a:r>
            <a:endParaRPr lang="en-US" altLang="ko-KR" sz="3200" b="1" spc="-15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algn="just"/>
            <a:r>
              <a:rPr lang="en-US" altLang="ko-KR" sz="3000" spc="-15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</a:t>
            </a:r>
            <a:r>
              <a:rPr lang="en-US" altLang="ko-KR" sz="3000" spc="-15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</a:t>
            </a:r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A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관계사의 용법</a:t>
            </a:r>
            <a:endParaRPr lang="en-US" altLang="ko-KR" sz="28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algn="just"/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	B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관계사의 생략</a:t>
            </a:r>
            <a:endParaRPr lang="en-US" altLang="ko-KR" sz="28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683568" y="5085184"/>
            <a:ext cx="7380312" cy="139046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06563" indent="-1706563"/>
            <a:r>
              <a:rPr lang="en-US" altLang="ko-KR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Expression 1.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이해 점검하기</a:t>
            </a:r>
            <a:endParaRPr lang="en-US" altLang="ko-KR" sz="28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sz="28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             </a:t>
            </a:r>
            <a:r>
              <a:rPr lang="en-US" altLang="ko-KR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대화 끝맺기</a:t>
            </a:r>
            <a:endParaRPr lang="ko-KR" altLang="en-US" sz="28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29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179512" y="1838072"/>
            <a:ext cx="8608305" cy="266426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600" b="1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2600" b="1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관계부사의 역할</a:t>
            </a:r>
            <a:endParaRPr lang="en-US" altLang="ko-KR" sz="2600" b="1" dirty="0" smtClean="0">
              <a:solidFill>
                <a:srgbClr val="002060"/>
              </a:solidFill>
              <a:latin typeface="HY강B" pitchFamily="18" charset="-127"/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-  </a:t>
            </a:r>
            <a:r>
              <a:rPr lang="ko-KR" altLang="en-US" sz="20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두 문장을 연결하는 접속사와 부사의 역할을 동시에 하는 것</a:t>
            </a:r>
            <a:endParaRPr lang="en-US" altLang="ko-KR" sz="20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-  </a:t>
            </a:r>
            <a:r>
              <a:rPr lang="ko-KR" altLang="en-US" sz="20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관계부사가 이끄는 절은 </a:t>
            </a:r>
            <a:r>
              <a:rPr lang="ko-KR" altLang="en-US" sz="200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선행사를</a:t>
            </a:r>
            <a:r>
              <a:rPr lang="ko-KR" altLang="en-US" sz="20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수식하는 형용사 역할</a:t>
            </a:r>
            <a:endParaRPr lang="en-US" altLang="ko-KR" sz="20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 remember </a:t>
            </a:r>
            <a:r>
              <a:rPr lang="en-US" altLang="ko-KR" sz="2100" u="sng" dirty="0" smtClean="0">
                <a:solidFill>
                  <a:schemeClr val="tx1"/>
                </a:solidFill>
                <a:ea typeface="HY강B" pitchFamily="18" charset="-127"/>
              </a:rPr>
              <a:t>the day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. + Yuri left for Paris </a:t>
            </a:r>
            <a:r>
              <a:rPr lang="en-US" altLang="ko-KR" sz="2100" u="sng" dirty="0" smtClean="0">
                <a:solidFill>
                  <a:schemeClr val="tx1"/>
                </a:solidFill>
                <a:ea typeface="HY강B" pitchFamily="18" charset="-127"/>
              </a:rPr>
              <a:t>on the day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    → I remember </a:t>
            </a:r>
            <a:r>
              <a:rPr lang="en-US" altLang="ko-KR" sz="2100" i="1" dirty="0" smtClean="0">
                <a:solidFill>
                  <a:schemeClr val="tx1"/>
                </a:solidFill>
                <a:ea typeface="HY강B" pitchFamily="18" charset="-127"/>
              </a:rPr>
              <a:t>the day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when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Yuri left for Paris.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관계부사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1.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관계부사의 역할과 종류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" name="눈물 방울 2"/>
          <p:cNvSpPr/>
          <p:nvPr/>
        </p:nvSpPr>
        <p:spPr>
          <a:xfrm rot="16200000">
            <a:off x="297294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A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619672" y="5164943"/>
            <a:ext cx="6552728" cy="1296144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I know the time when she came back.</a:t>
            </a:r>
          </a:p>
          <a:p>
            <a:endParaRPr lang="en-US" altLang="ko-KR" sz="1600" dirty="0" smtClean="0">
              <a:solidFill>
                <a:schemeClr val="tx1"/>
              </a:solidFill>
              <a:ea typeface="HY강B" panose="02030600000101010101" pitchFamily="18" charset="-127"/>
            </a:endParaRPr>
          </a:p>
          <a:p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→ </a:t>
            </a:r>
            <a:r>
              <a:rPr lang="en-US" altLang="ko-KR" sz="2100" dirty="0">
                <a:solidFill>
                  <a:schemeClr val="tx1"/>
                </a:solidFill>
                <a:ea typeface="HY강B" pitchFamily="18" charset="-127"/>
              </a:rPr>
              <a:t>the time</a:t>
            </a:r>
            <a:r>
              <a:rPr lang="ko-KR" altLang="en-US" sz="2100" dirty="0">
                <a:solidFill>
                  <a:schemeClr val="tx1"/>
                </a:solidFill>
                <a:ea typeface="HY강B" pitchFamily="18" charset="-127"/>
              </a:rPr>
              <a:t>을 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수식하는 형용사절 역할</a:t>
            </a:r>
            <a:endParaRPr lang="en-US" altLang="ko-KR" sz="2100" dirty="0" smtClean="0">
              <a:solidFill>
                <a:schemeClr val="tx1"/>
              </a:solidFill>
              <a:ea typeface="HY강B" pitchFamily="18" charset="-127"/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929565" y="4807709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2" name="직선 연결선 11"/>
          <p:cNvCxnSpPr/>
          <p:nvPr/>
        </p:nvCxnSpPr>
        <p:spPr>
          <a:xfrm flipV="1">
            <a:off x="3635896" y="5636525"/>
            <a:ext cx="2423710" cy="721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10301" y="5643738"/>
            <a:ext cx="1223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smtClean="0">
                <a:solidFill>
                  <a:schemeClr val="tx2">
                    <a:lumMod val="75000"/>
                  </a:schemeClr>
                </a:solidFill>
              </a:rPr>
              <a:t>관계사절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1.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관계부사의 역할과 종류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67847" y="1700843"/>
            <a:ext cx="8608305" cy="4968517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600" b="1" dirty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2</a:t>
            </a:r>
            <a:r>
              <a:rPr lang="en-US" altLang="ko-KR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관계부사의 종류</a:t>
            </a:r>
            <a:endParaRPr lang="en-US" altLang="ko-KR" sz="2600" b="1" dirty="0" smtClean="0">
              <a:solidFill>
                <a:schemeClr val="tx2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(1) 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where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: ‘</a:t>
            </a:r>
            <a:r>
              <a:rPr lang="ko-KR" altLang="en-US" sz="2000" dirty="0" smtClean="0">
                <a:solidFill>
                  <a:schemeClr val="tx1"/>
                </a:solidFill>
                <a:ea typeface="HY강B" pitchFamily="18" charset="-127"/>
              </a:rPr>
              <a:t>장소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’</a:t>
            </a:r>
            <a:r>
              <a:rPr lang="ko-KR" altLang="en-US" sz="2000" dirty="0" smtClean="0">
                <a:solidFill>
                  <a:schemeClr val="tx1"/>
                </a:solidFill>
                <a:ea typeface="HY강B" pitchFamily="18" charset="-127"/>
              </a:rPr>
              <a:t>를 나타내는 </a:t>
            </a:r>
            <a:r>
              <a:rPr lang="ko-KR" altLang="en-US" sz="2000" dirty="0" err="1" smtClean="0">
                <a:solidFill>
                  <a:schemeClr val="tx1"/>
                </a:solidFill>
                <a:ea typeface="HY강B" pitchFamily="18" charset="-127"/>
              </a:rPr>
              <a:t>선행사</a:t>
            </a:r>
            <a:r>
              <a:rPr lang="ko-KR" altLang="en-US" sz="2000" dirty="0" smtClean="0">
                <a:solidFill>
                  <a:schemeClr val="tx1"/>
                </a:solidFill>
                <a:ea typeface="HY강B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(place, city, restaurant..) </a:t>
            </a:r>
            <a:r>
              <a:rPr lang="ko-KR" altLang="en-US" sz="2000" dirty="0" smtClean="0">
                <a:solidFill>
                  <a:schemeClr val="tx1"/>
                </a:solidFill>
                <a:ea typeface="HY강B" pitchFamily="18" charset="-127"/>
              </a:rPr>
              <a:t>를 수식</a:t>
            </a:r>
            <a:endParaRPr lang="en-US" altLang="ko-KR" sz="2000" dirty="0" smtClean="0">
              <a:solidFill>
                <a:schemeClr val="tx1"/>
              </a:solidFill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This is </a:t>
            </a:r>
            <a:r>
              <a:rPr lang="en-US" altLang="ko-KR" sz="2000" i="1" dirty="0" smtClean="0">
                <a:solidFill>
                  <a:schemeClr val="tx1"/>
                </a:solidFill>
                <a:ea typeface="HY강B" pitchFamily="18" charset="-127"/>
              </a:rPr>
              <a:t>the hotel </a:t>
            </a:r>
            <a:r>
              <a:rPr lang="en-US" altLang="ko-KR" sz="2000" b="1" dirty="0" smtClean="0">
                <a:solidFill>
                  <a:schemeClr val="tx1"/>
                </a:solidFill>
                <a:ea typeface="HY강B" pitchFamily="18" charset="-127"/>
              </a:rPr>
              <a:t>where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 we stayed for 3 days.</a:t>
            </a: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(2) 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when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: ‘</a:t>
            </a:r>
            <a:r>
              <a:rPr lang="ko-KR" altLang="en-US" sz="2000" dirty="0" smtClean="0">
                <a:solidFill>
                  <a:schemeClr val="tx1"/>
                </a:solidFill>
                <a:ea typeface="HY강B" pitchFamily="18" charset="-127"/>
              </a:rPr>
              <a:t>시간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’</a:t>
            </a:r>
            <a:r>
              <a:rPr lang="ko-KR" altLang="en-US" sz="2000" dirty="0" smtClean="0">
                <a:solidFill>
                  <a:schemeClr val="tx1"/>
                </a:solidFill>
                <a:ea typeface="HY강B" pitchFamily="18" charset="-127"/>
              </a:rPr>
              <a:t>을 나타내는 </a:t>
            </a:r>
            <a:r>
              <a:rPr lang="ko-KR" altLang="en-US" sz="2000" dirty="0" err="1" smtClean="0">
                <a:solidFill>
                  <a:schemeClr val="tx1"/>
                </a:solidFill>
                <a:ea typeface="HY강B" pitchFamily="18" charset="-127"/>
              </a:rPr>
              <a:t>선행사</a:t>
            </a:r>
            <a:r>
              <a:rPr lang="ko-KR" altLang="en-US" sz="2000" dirty="0" smtClean="0">
                <a:solidFill>
                  <a:schemeClr val="tx1"/>
                </a:solidFill>
                <a:ea typeface="HY강B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(time, day, season..) </a:t>
            </a:r>
            <a:r>
              <a:rPr lang="ko-KR" altLang="en-US" sz="2000" dirty="0" smtClean="0">
                <a:solidFill>
                  <a:schemeClr val="tx1"/>
                </a:solidFill>
                <a:ea typeface="HY강B" pitchFamily="18" charset="-127"/>
              </a:rPr>
              <a:t>를 수식</a:t>
            </a:r>
            <a:endParaRPr lang="en-US" altLang="ko-KR" sz="2000" dirty="0" smtClean="0">
              <a:solidFill>
                <a:schemeClr val="tx1"/>
              </a:solidFill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This is </a:t>
            </a:r>
            <a:r>
              <a:rPr lang="en-US" altLang="ko-KR" sz="2000" i="1" dirty="0" smtClean="0">
                <a:solidFill>
                  <a:schemeClr val="tx1"/>
                </a:solidFill>
                <a:ea typeface="HY강B" pitchFamily="18" charset="-127"/>
              </a:rPr>
              <a:t>the time </a:t>
            </a:r>
            <a:r>
              <a:rPr lang="en-US" altLang="ko-KR" sz="2000" b="1" dirty="0" smtClean="0">
                <a:solidFill>
                  <a:schemeClr val="tx1"/>
                </a:solidFill>
                <a:ea typeface="HY강B" pitchFamily="18" charset="-127"/>
              </a:rPr>
              <a:t>when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 she practices singing.</a:t>
            </a: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(3) 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why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: ‘</a:t>
            </a:r>
            <a:r>
              <a:rPr lang="ko-KR" altLang="en-US" sz="2000" dirty="0" smtClean="0">
                <a:solidFill>
                  <a:schemeClr val="tx1"/>
                </a:solidFill>
                <a:ea typeface="HY강B" pitchFamily="18" charset="-127"/>
              </a:rPr>
              <a:t>이유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’</a:t>
            </a:r>
            <a:r>
              <a:rPr lang="ko-KR" altLang="en-US" sz="2000" dirty="0" smtClean="0">
                <a:solidFill>
                  <a:schemeClr val="tx1"/>
                </a:solidFill>
                <a:ea typeface="HY강B" pitchFamily="18" charset="-127"/>
              </a:rPr>
              <a:t>를 나타내는 </a:t>
            </a:r>
            <a:r>
              <a:rPr lang="ko-KR" altLang="en-US" sz="2000" dirty="0" err="1" smtClean="0">
                <a:solidFill>
                  <a:schemeClr val="tx1"/>
                </a:solidFill>
                <a:ea typeface="HY강B" pitchFamily="18" charset="-127"/>
              </a:rPr>
              <a:t>선행사</a:t>
            </a:r>
            <a:r>
              <a:rPr lang="ko-KR" altLang="en-US" sz="2000" dirty="0" smtClean="0">
                <a:solidFill>
                  <a:schemeClr val="tx1"/>
                </a:solidFill>
                <a:ea typeface="HY강B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(the reason) </a:t>
            </a:r>
            <a:r>
              <a:rPr lang="ko-KR" altLang="en-US" sz="2000" dirty="0" smtClean="0">
                <a:solidFill>
                  <a:schemeClr val="tx1"/>
                </a:solidFill>
                <a:ea typeface="HY강B" pitchFamily="18" charset="-127"/>
              </a:rPr>
              <a:t>를 수식</a:t>
            </a:r>
            <a:endParaRPr lang="en-US" altLang="ko-KR" sz="2000" dirty="0" smtClean="0">
              <a:solidFill>
                <a:schemeClr val="tx1"/>
              </a:solidFill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Would you tell me </a:t>
            </a:r>
            <a:r>
              <a:rPr lang="en-US" altLang="ko-KR" sz="2000" i="1" dirty="0" smtClean="0">
                <a:solidFill>
                  <a:schemeClr val="tx1"/>
                </a:solidFill>
                <a:ea typeface="HY강B" pitchFamily="18" charset="-127"/>
              </a:rPr>
              <a:t>the reason </a:t>
            </a:r>
            <a:r>
              <a:rPr lang="en-US" altLang="ko-KR" sz="2000" b="1" dirty="0" smtClean="0">
                <a:solidFill>
                  <a:schemeClr val="tx1"/>
                </a:solidFill>
                <a:ea typeface="HY강B" pitchFamily="18" charset="-127"/>
              </a:rPr>
              <a:t>why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 I couldn’t pass the test?</a:t>
            </a:r>
          </a:p>
          <a:p>
            <a:pPr marL="457200" indent="-457200" algn="just">
              <a:lnSpc>
                <a:spcPct val="150000"/>
              </a:lnSpc>
              <a:buAutoNum type="arabicParenBoth" startAt="4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how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: ‘</a:t>
            </a:r>
            <a:r>
              <a:rPr lang="ko-KR" altLang="en-US" sz="2000" dirty="0" smtClean="0">
                <a:solidFill>
                  <a:schemeClr val="tx1"/>
                </a:solidFill>
                <a:ea typeface="HY강B" pitchFamily="18" charset="-127"/>
              </a:rPr>
              <a:t>방법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’</a:t>
            </a:r>
            <a:r>
              <a:rPr lang="ko-KR" altLang="en-US" sz="2000" dirty="0" smtClean="0">
                <a:solidFill>
                  <a:schemeClr val="tx1"/>
                </a:solidFill>
                <a:ea typeface="HY강B" pitchFamily="18" charset="-127"/>
              </a:rPr>
              <a:t>을 나타내는 </a:t>
            </a:r>
            <a:r>
              <a:rPr lang="ko-KR" altLang="en-US" sz="2000" dirty="0" err="1" smtClean="0">
                <a:solidFill>
                  <a:schemeClr val="tx1"/>
                </a:solidFill>
                <a:ea typeface="HY강B" pitchFamily="18" charset="-127"/>
              </a:rPr>
              <a:t>선행사</a:t>
            </a:r>
            <a:r>
              <a:rPr lang="ko-KR" altLang="en-US" sz="2000" dirty="0" smtClean="0">
                <a:solidFill>
                  <a:schemeClr val="tx1"/>
                </a:solidFill>
                <a:ea typeface="HY강B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(the way) </a:t>
            </a:r>
            <a:r>
              <a:rPr lang="ko-KR" altLang="en-US" sz="2000" dirty="0" smtClean="0">
                <a:solidFill>
                  <a:schemeClr val="tx1"/>
                </a:solidFill>
                <a:ea typeface="HY강B" pitchFamily="18" charset="-127"/>
              </a:rPr>
              <a:t>를 수식 </a:t>
            </a:r>
            <a:endParaRPr lang="en-US" altLang="ko-KR" sz="2000" dirty="0" smtClean="0">
              <a:solidFill>
                <a:schemeClr val="tx1"/>
              </a:solidFill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000" dirty="0">
                <a:solidFill>
                  <a:schemeClr val="tx1"/>
                </a:solidFill>
                <a:ea typeface="HY강B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               (</a:t>
            </a:r>
            <a:r>
              <a:rPr lang="ko-KR" altLang="en-US" sz="2000" dirty="0" smtClean="0">
                <a:solidFill>
                  <a:schemeClr val="tx1"/>
                </a:solidFill>
                <a:ea typeface="HY강B" pitchFamily="18" charset="-127"/>
              </a:rPr>
              <a:t>단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,  the way</a:t>
            </a:r>
            <a:r>
              <a:rPr lang="ko-KR" altLang="en-US" sz="2000" dirty="0" smtClean="0">
                <a:solidFill>
                  <a:schemeClr val="tx1"/>
                </a:solidFill>
                <a:ea typeface="HY강B" pitchFamily="18" charset="-127"/>
              </a:rPr>
              <a:t>와</a:t>
            </a:r>
            <a:r>
              <a:rPr lang="en-US" altLang="ko-KR" sz="2000" dirty="0">
                <a:solidFill>
                  <a:schemeClr val="tx1"/>
                </a:solidFill>
                <a:ea typeface="HY강B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how</a:t>
            </a:r>
            <a:r>
              <a:rPr lang="ko-KR" altLang="en-US" sz="2000" dirty="0" smtClean="0">
                <a:solidFill>
                  <a:schemeClr val="tx1"/>
                </a:solidFill>
                <a:ea typeface="HY강B" pitchFamily="18" charset="-127"/>
              </a:rPr>
              <a:t>는 둘 중에 하나만 </a:t>
            </a:r>
            <a:r>
              <a:rPr lang="ko-KR" altLang="en-US" sz="2000" dirty="0">
                <a:solidFill>
                  <a:schemeClr val="tx1"/>
                </a:solidFill>
                <a:ea typeface="HY강B" pitchFamily="18" charset="-127"/>
              </a:rPr>
              <a:t>씀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This is </a:t>
            </a:r>
            <a:r>
              <a:rPr lang="en-US" altLang="ko-KR" sz="2000" b="1" dirty="0" smtClean="0">
                <a:solidFill>
                  <a:schemeClr val="tx1"/>
                </a:solidFill>
                <a:ea typeface="HY강B" pitchFamily="18" charset="-127"/>
              </a:rPr>
              <a:t>how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[</a:t>
            </a:r>
            <a:r>
              <a:rPr lang="en-US" altLang="ko-KR" sz="2000" b="1" dirty="0" smtClean="0">
                <a:solidFill>
                  <a:schemeClr val="tx1"/>
                </a:solidFill>
                <a:ea typeface="HY강B" pitchFamily="18" charset="-127"/>
              </a:rPr>
              <a:t>the way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]</a:t>
            </a:r>
            <a:r>
              <a:rPr lang="en-US" altLang="ko-KR" sz="2000" b="1" dirty="0" smtClean="0">
                <a:solidFill>
                  <a:schemeClr val="tx1"/>
                </a:solidFill>
                <a:ea typeface="HY강B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I mastered Chinese.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관계부사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312340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FFFF00"/>
                </a:solidFill>
              </a:rPr>
              <a:t>A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1.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관계부사의 역할과 종류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67847" y="1700843"/>
            <a:ext cx="8608305" cy="489650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전치사</a:t>
            </a:r>
            <a:r>
              <a:rPr lang="en-US" altLang="ko-KR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+ </a:t>
            </a:r>
            <a:r>
              <a:rPr lang="ko-KR" altLang="en-US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관계대명사</a:t>
            </a:r>
            <a:endParaRPr lang="en-US" altLang="ko-KR" sz="2600" b="1" dirty="0" smtClean="0">
              <a:solidFill>
                <a:schemeClr val="tx2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 lvl="0" algn="just">
              <a:lnSpc>
                <a:spcPct val="150000"/>
              </a:lnSpc>
              <a:spcBef>
                <a:spcPct val="20000"/>
              </a:spcBef>
              <a:tabLst>
                <a:tab pos="3767138" algn="l"/>
              </a:tabLst>
            </a:pPr>
            <a:r>
              <a:rPr lang="ko-KR" altLang="en-US" sz="2000" dirty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관계대명사가 전치사의 목적어로 </a:t>
            </a:r>
            <a:r>
              <a:rPr lang="ko-KR" altLang="en-US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쓰이면 전치사가 앞으로 와서 </a:t>
            </a: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&lt;</a:t>
            </a:r>
            <a:r>
              <a:rPr lang="ko-KR" altLang="en-US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전치사</a:t>
            </a: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+</a:t>
            </a:r>
            <a:r>
              <a:rPr lang="ko-KR" altLang="en-US" sz="2000" dirty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관계대명사</a:t>
            </a:r>
            <a:r>
              <a:rPr lang="en-US" altLang="ko-KR" sz="2000" dirty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&gt;</a:t>
            </a:r>
            <a:r>
              <a:rPr lang="ko-KR" altLang="en-US" sz="2000" dirty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로 </a:t>
            </a:r>
            <a:r>
              <a:rPr lang="ko-KR" altLang="en-US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쓰이는데</a:t>
            </a: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이 경우 </a:t>
            </a:r>
            <a:r>
              <a:rPr lang="ko-KR" altLang="en-US" sz="2000" dirty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관계부사로 바꿔 쓸 수 있다</a:t>
            </a: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767138" algn="l"/>
              </a:tabLst>
            </a:pP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This is the company </a:t>
            </a:r>
            <a:r>
              <a:rPr lang="en-US" altLang="ko-KR" sz="2000" b="1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which</a:t>
            </a: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 he works </a:t>
            </a:r>
            <a:r>
              <a:rPr lang="en-US" altLang="ko-KR" sz="2000" b="1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at</a:t>
            </a: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tabLst>
                <a:tab pos="3767138" algn="l"/>
              </a:tabLst>
            </a:pP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    → This is the company </a:t>
            </a:r>
            <a:r>
              <a:rPr lang="en-US" altLang="ko-KR" sz="2000" b="1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at which</a:t>
            </a: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 [</a:t>
            </a:r>
            <a:r>
              <a:rPr lang="en-US" altLang="ko-KR" sz="2000" b="1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where</a:t>
            </a:r>
            <a:r>
              <a:rPr lang="en-US" altLang="ko-KR" sz="2000" dirty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]</a:t>
            </a: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 he works.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tabLst>
                <a:tab pos="3767138" algn="l"/>
              </a:tabLst>
            </a:pPr>
            <a:r>
              <a:rPr lang="en-US" altLang="ko-KR" sz="2000" i="1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cf</a:t>
            </a: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.  </a:t>
            </a:r>
            <a:r>
              <a:rPr lang="ko-KR" altLang="en-US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단</a:t>
            </a: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관계대명사 </a:t>
            </a: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that</a:t>
            </a:r>
            <a:r>
              <a:rPr lang="ko-KR" altLang="en-US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은 전치사 바로 뒤에 쓸 수 없다</a:t>
            </a: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767138" algn="l"/>
              </a:tabLst>
            </a:pP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This is the company </a:t>
            </a:r>
            <a:r>
              <a:rPr lang="en-US" altLang="ko-KR" sz="2000" b="1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that</a:t>
            </a: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 he works </a:t>
            </a:r>
            <a:r>
              <a:rPr lang="en-US" altLang="ko-KR" sz="2000" b="1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at</a:t>
            </a: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. (O) </a:t>
            </a:r>
            <a:endParaRPr lang="en-US" altLang="ko-KR" sz="2000" dirty="0">
              <a:solidFill>
                <a:prstClr val="black"/>
              </a:solidFill>
              <a:latin typeface="HY강B" pitchFamily="18" charset="-127"/>
              <a:ea typeface="HY강B" pitchFamily="18" charset="-127"/>
            </a:endParaRP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767138" algn="l"/>
              </a:tabLst>
            </a:pP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This is the company </a:t>
            </a:r>
            <a:r>
              <a:rPr lang="en-US" altLang="ko-KR" sz="2000" b="1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at that </a:t>
            </a: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he works. (X)</a:t>
            </a:r>
            <a:endParaRPr lang="en-US" altLang="ko-KR" sz="2000" dirty="0">
              <a:solidFill>
                <a:prstClr val="black"/>
              </a:solidFill>
              <a:latin typeface="HY강B" pitchFamily="18" charset="-127"/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5" y="1052736"/>
            <a:ext cx="3816423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전치사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+</a:t>
            </a:r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관계대명사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297294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B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1.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관계부사의 역할과 종류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67847" y="1700843"/>
            <a:ext cx="8608305" cy="489650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altLang="ko-KR" sz="2600" b="1" dirty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2</a:t>
            </a:r>
            <a:r>
              <a:rPr lang="en-US" altLang="ko-KR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&lt;</a:t>
            </a:r>
            <a:r>
              <a:rPr lang="ko-KR" altLang="en-US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전치사</a:t>
            </a:r>
            <a:r>
              <a:rPr lang="en-US" altLang="ko-KR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+ </a:t>
            </a:r>
            <a:r>
              <a:rPr lang="ko-KR" altLang="en-US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관계대명사</a:t>
            </a:r>
            <a:r>
              <a:rPr lang="en-US" altLang="ko-KR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&gt;</a:t>
            </a:r>
            <a:r>
              <a:rPr lang="ko-KR" altLang="en-US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와 관계부사의 관계</a:t>
            </a:r>
            <a:endParaRPr lang="en-US" altLang="ko-KR" sz="2600" b="1" dirty="0" smtClean="0">
              <a:solidFill>
                <a:schemeClr val="tx2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 lvl="0" algn="just">
              <a:lnSpc>
                <a:spcPct val="120000"/>
              </a:lnSpc>
              <a:spcBef>
                <a:spcPct val="20000"/>
              </a:spcBef>
              <a:tabLst>
                <a:tab pos="3767138" algn="l"/>
              </a:tabLst>
            </a:pP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&lt;</a:t>
            </a:r>
            <a:r>
              <a:rPr lang="ko-KR" altLang="en-US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전치사</a:t>
            </a: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+</a:t>
            </a:r>
            <a:r>
              <a:rPr lang="ko-KR" altLang="en-US" sz="2000" dirty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관계대명사</a:t>
            </a: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&gt;</a:t>
            </a:r>
            <a:r>
              <a:rPr lang="ko-KR" altLang="en-US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는 관계부사와 </a:t>
            </a:r>
            <a:r>
              <a:rPr lang="ko-KR" altLang="en-US" sz="2000" dirty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바꿔 쓸 수 있다</a:t>
            </a:r>
            <a:r>
              <a:rPr lang="en-US" altLang="ko-KR" sz="20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(1) where: in which, at which 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등</a:t>
            </a:r>
            <a:endParaRPr lang="en-US" altLang="ko-KR" sz="21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The classroom 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where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I learned English is upstairs.</a:t>
            </a:r>
          </a:p>
          <a:p>
            <a:pPr algn="just">
              <a:lnSpc>
                <a:spcPct val="12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   → The classroom 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in which 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I learned English is upstairs.</a:t>
            </a:r>
          </a:p>
          <a:p>
            <a:pPr algn="just">
              <a:lnSpc>
                <a:spcPct val="12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(2) when: on which, in which </a:t>
            </a:r>
            <a:r>
              <a:rPr lang="ko-KR" altLang="en-US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등</a:t>
            </a:r>
            <a:endParaRPr lang="en-US" altLang="ko-KR" sz="21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I will never forget the day 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when 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[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on which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]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I met you first.</a:t>
            </a:r>
          </a:p>
          <a:p>
            <a:pPr algn="just">
              <a:lnSpc>
                <a:spcPct val="12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(3) why: for which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He didn’t say the reason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why </a:t>
            </a: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[</a:t>
            </a:r>
            <a:r>
              <a:rPr lang="en-US" altLang="ko-KR" sz="21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for which</a:t>
            </a: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]</a:t>
            </a:r>
            <a:r>
              <a:rPr lang="en-US" altLang="ko-KR" sz="21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he left her. </a:t>
            </a:r>
          </a:p>
          <a:p>
            <a:pPr algn="just">
              <a:lnSpc>
                <a:spcPct val="120000"/>
              </a:lnSpc>
            </a:pP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(4) how: in which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This is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how </a:t>
            </a: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[</a:t>
            </a:r>
            <a:r>
              <a:rPr lang="en-US" altLang="ko-KR" sz="21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the way / the way in which</a:t>
            </a:r>
            <a:r>
              <a:rPr lang="en-US" altLang="ko-KR" sz="2100" dirty="0" smtClean="0">
                <a:solidFill>
                  <a:schemeClr val="tx1"/>
                </a:solidFill>
                <a:ea typeface="HY강B" panose="02030600000101010101" pitchFamily="18" charset="-127"/>
              </a:rPr>
              <a:t>] the castle was built.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5" y="1052736"/>
            <a:ext cx="3816423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전치사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+</a:t>
            </a:r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관계대명사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297294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B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5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2.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관계사의 용법과 생략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51520" y="1700843"/>
            <a:ext cx="8608305" cy="5040525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600" b="1" dirty="0" smtClean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1. </a:t>
            </a:r>
            <a:r>
              <a:rPr lang="ko-KR" altLang="en-US" sz="2600" b="1" dirty="0" smtClean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관계대명사의 용법</a:t>
            </a:r>
            <a:endParaRPr lang="en-US" altLang="ko-KR" sz="2600" b="1" dirty="0" smtClean="0">
              <a:solidFill>
                <a:srgbClr val="002060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(1) 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제한적 용법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: 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관계대명사 앞에 콤마가 없고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, 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관계대명사가 이끄는 절이 앞에 있는 </a:t>
            </a:r>
            <a:r>
              <a:rPr lang="ko-KR" altLang="en-US" sz="2200" spc="-150" dirty="0" err="1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선행사를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수식하므로 뒤에서부터 해석한다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I have a son </a:t>
            </a:r>
            <a:r>
              <a:rPr lang="en-US" altLang="ko-KR" sz="22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who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is a musician. </a:t>
            </a:r>
            <a:r>
              <a:rPr lang="en-US" altLang="ko-KR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나는 음악가인 아들이 하나 있다</a:t>
            </a:r>
            <a:r>
              <a:rPr lang="en-US" altLang="ko-KR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.)</a:t>
            </a:r>
          </a:p>
          <a:p>
            <a:pPr algn="just">
              <a:lnSpc>
                <a:spcPct val="150000"/>
              </a:lnSpc>
            </a:pP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(2) 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계속적 용법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: 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관계대명사 앞에 콤마가 있고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, 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관계대명사가 이끄는 절이 </a:t>
            </a:r>
            <a:r>
              <a:rPr lang="ko-KR" altLang="en-US" sz="2200" spc="-150" dirty="0" err="1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선행사를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보충 설명하므로 앞에서부터 해석한다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 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이때 관계대명사는 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&lt;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접속사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(and, but, for, though …) + 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대명사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&gt;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로 바꿔 쓸 수 있다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I have a son</a:t>
            </a:r>
            <a:r>
              <a:rPr lang="en-US" altLang="ko-KR" sz="22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, who 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is a musician</a:t>
            </a:r>
            <a:r>
              <a:rPr lang="en-US" altLang="ko-KR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 (</a:t>
            </a:r>
            <a:r>
              <a:rPr lang="ko-KR" altLang="en-US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나는 아들이 하나인데</a:t>
            </a:r>
            <a:r>
              <a:rPr lang="en-US" altLang="ko-KR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그는 음악가이다</a:t>
            </a:r>
            <a:r>
              <a:rPr lang="en-US" altLang="ko-KR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.) </a:t>
            </a:r>
            <a:r>
              <a:rPr lang="en-US" altLang="ko-KR" sz="22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= I have a son, </a:t>
            </a:r>
            <a:r>
              <a:rPr lang="en-US" altLang="ko-KR" sz="2200" b="1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and he </a:t>
            </a:r>
            <a:r>
              <a:rPr lang="en-US" altLang="ko-KR" sz="22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is a musician.</a:t>
            </a:r>
            <a:endParaRPr lang="en-US" altLang="ko-KR" sz="22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관계사의 용법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311062" y="1006964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507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FFFF00"/>
                </a:solidFill>
              </a:rPr>
              <a:t>A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9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2.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관계사의 용법과 생략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51520" y="1700843"/>
            <a:ext cx="8608305" cy="2880285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600" b="1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2</a:t>
            </a:r>
            <a:r>
              <a:rPr lang="en-US" altLang="ko-KR" sz="2600" b="1" dirty="0" smtClean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 </a:t>
            </a:r>
            <a:r>
              <a:rPr lang="ko-KR" altLang="en-US" sz="2600" b="1" dirty="0" smtClean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관계부</a:t>
            </a:r>
            <a:r>
              <a:rPr lang="ko-KR" altLang="en-US" sz="2600" b="1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사</a:t>
            </a:r>
            <a:r>
              <a:rPr lang="ko-KR" altLang="en-US" sz="2600" b="1" dirty="0" smtClean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의 용법</a:t>
            </a:r>
            <a:endParaRPr lang="en-US" altLang="ko-KR" sz="2600" b="1" dirty="0" smtClean="0">
              <a:solidFill>
                <a:srgbClr val="002060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관계부사 중 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where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과 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when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만이 계속적 용법으로 쓰일 수 있다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 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이때 관계부사는 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&lt;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접속사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(and, but, because, for …) + 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부사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&gt;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로 바꿔 쓸 수 있다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ea typeface="HY강B" panose="02030600000101010101" pitchFamily="18" charset="-127"/>
              </a:rPr>
              <a:t>We went to the park</a:t>
            </a:r>
            <a:r>
              <a:rPr lang="en-US" altLang="ko-KR" sz="22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,</a:t>
            </a:r>
            <a:r>
              <a:rPr lang="en-US" altLang="ko-KR" sz="2200" dirty="0" smtClean="0">
                <a:solidFill>
                  <a:schemeClr val="tx1"/>
                </a:solidFill>
                <a:ea typeface="HY강B" panose="02030600000101010101" pitchFamily="18" charset="-127"/>
              </a:rPr>
              <a:t> </a:t>
            </a:r>
            <a:r>
              <a:rPr lang="en-US" altLang="ko-KR" sz="22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where </a:t>
            </a:r>
            <a:r>
              <a:rPr lang="en-US" altLang="ko-KR" sz="2200" dirty="0" smtClean="0">
                <a:solidFill>
                  <a:schemeClr val="tx1"/>
                </a:solidFill>
                <a:ea typeface="HY강B" panose="02030600000101010101" pitchFamily="18" charset="-127"/>
              </a:rPr>
              <a:t> we met the designer.</a:t>
            </a:r>
          </a:p>
          <a:p>
            <a:pPr algn="just">
              <a:lnSpc>
                <a:spcPct val="150000"/>
              </a:lnSpc>
            </a:pPr>
            <a:r>
              <a:rPr lang="en-US" altLang="ko-KR" sz="2200" dirty="0" smtClean="0">
                <a:solidFill>
                  <a:schemeClr val="tx1"/>
                </a:solidFill>
                <a:ea typeface="HY강B" panose="02030600000101010101" pitchFamily="18" charset="-127"/>
              </a:rPr>
              <a:t>    → We went to the park, </a:t>
            </a:r>
            <a:r>
              <a:rPr lang="en-US" altLang="ko-KR" sz="22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and there </a:t>
            </a:r>
            <a:r>
              <a:rPr lang="en-US" altLang="ko-KR" sz="2200" dirty="0" smtClean="0">
                <a:solidFill>
                  <a:schemeClr val="tx1"/>
                </a:solidFill>
                <a:ea typeface="HY강B" panose="02030600000101010101" pitchFamily="18" charset="-127"/>
              </a:rPr>
              <a:t>we met the designer.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관계사의 용법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311062" y="1006964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507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FFFF00"/>
                </a:solidFill>
              </a:rPr>
              <a:t>A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619672" y="5157192"/>
            <a:ext cx="7056784" cy="1440160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관계대명사 중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that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과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what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은 계속적 용법으로 쓰지 못한다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계속적 용법에 쓰인 관계대명사는 생략이 불가능하다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</p:txBody>
      </p:sp>
      <p:sp>
        <p:nvSpPr>
          <p:cNvPr id="11" name="오각형 10"/>
          <p:cNvSpPr/>
          <p:nvPr/>
        </p:nvSpPr>
        <p:spPr>
          <a:xfrm>
            <a:off x="951787" y="4793756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58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2.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관계사의 용법과 생략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9" name="순서도: 대체 처리 18"/>
          <p:cNvSpPr/>
          <p:nvPr/>
        </p:nvSpPr>
        <p:spPr>
          <a:xfrm>
            <a:off x="268279" y="1700809"/>
            <a:ext cx="8768217" cy="4968551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4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1. </a:t>
            </a:r>
            <a:r>
              <a:rPr lang="ko-KR" altLang="en-US" sz="24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관계대명사의 생략</a:t>
            </a:r>
            <a:endParaRPr lang="en-US" altLang="ko-KR" sz="2400" spc="-150" dirty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(1)</a:t>
            </a:r>
            <a:r>
              <a:rPr lang="ko-KR" altLang="en-US" sz="20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목적격 관계대명사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: </a:t>
            </a:r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목적격으로 쓰인 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who(m), which, that</a:t>
            </a:r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은 생략 가능 </a:t>
            </a:r>
            <a:endParaRPr lang="en-US" altLang="ko-KR" sz="20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They bought the picture (</a:t>
            </a:r>
            <a:r>
              <a:rPr lang="en-US" altLang="ko-KR" sz="20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which 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/</a:t>
            </a:r>
            <a:r>
              <a:rPr lang="en-US" altLang="ko-KR" sz="20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that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) she painted.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000" i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cf.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전치사와 목적격 관계대명사가 떨어져 있을 때는 생략 가능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,</a:t>
            </a:r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같이 있을 때는 생략 불가능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This is the armchair </a:t>
            </a:r>
            <a:r>
              <a:rPr lang="en-US" altLang="ko-KR" sz="20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on which 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my grandmother used to sit.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   → This is the armchair </a:t>
            </a:r>
            <a:r>
              <a:rPr lang="en-US" altLang="ko-KR" sz="20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en-US" altLang="ko-KR" sz="20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which</a:t>
            </a:r>
            <a:r>
              <a:rPr lang="en-US" altLang="ko-KR" sz="20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)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my grandmother used to sit </a:t>
            </a:r>
            <a:r>
              <a:rPr lang="en-US" altLang="ko-KR" sz="20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on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(2) &lt;</a:t>
            </a:r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주격 관계대명사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+be</a:t>
            </a:r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동사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&gt; </a:t>
            </a:r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의 생략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: &lt;</a:t>
            </a:r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주격 관계대명사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+be</a:t>
            </a:r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동사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&gt;</a:t>
            </a:r>
            <a:r>
              <a:rPr lang="ko-KR" altLang="en-US" sz="20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는</a:t>
            </a:r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함께 생략 가능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 (</a:t>
            </a:r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단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두 단어 이상의 형용사구나 분사구가 뒤에 올 경우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)</a:t>
            </a:r>
          </a:p>
          <a:p>
            <a:pPr marL="342900" indent="-342900">
              <a:lnSpc>
                <a:spcPct val="15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The girl (</a:t>
            </a:r>
            <a:r>
              <a:rPr lang="en-US" altLang="ko-KR" sz="20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who is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) wearing a pink shirt is my daughter.</a:t>
            </a:r>
          </a:p>
        </p:txBody>
      </p:sp>
      <p:sp>
        <p:nvSpPr>
          <p:cNvPr id="12" name="순서도: 대체 처리 11"/>
          <p:cNvSpPr/>
          <p:nvPr/>
        </p:nvSpPr>
        <p:spPr>
          <a:xfrm>
            <a:off x="755576" y="1052736"/>
            <a:ext cx="3528392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관계사의 생략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3" name="눈물 방울 12"/>
          <p:cNvSpPr/>
          <p:nvPr/>
        </p:nvSpPr>
        <p:spPr>
          <a:xfrm rot="16200000">
            <a:off x="349762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B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눈금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66"/>
        </a:solidFill>
        <a:ln>
          <a:noFill/>
        </a:ln>
      </a:spPr>
      <a:bodyPr rtlCol="0" anchor="ctr"/>
      <a:lstStyle>
        <a:defPPr algn="ctr">
          <a:defRPr>
            <a:solidFill>
              <a:srgbClr val="FF0066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6048</TotalTime>
  <Words>1590</Words>
  <Application>Microsoft Office PowerPoint</Application>
  <PresentationFormat>화면 슬라이드 쇼(4:3)</PresentationFormat>
  <Paragraphs>192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6" baseType="lpstr">
      <vt:lpstr>HY중고딕</vt:lpstr>
      <vt:lpstr>맑은 고딕</vt:lpstr>
      <vt:lpstr>Franklin Gothic Medium</vt:lpstr>
      <vt:lpstr>Arial</vt:lpstr>
      <vt:lpstr>08서울남산체 B</vt:lpstr>
      <vt:lpstr>HY견고딕</vt:lpstr>
      <vt:lpstr>HY강B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강지희</dc:creator>
  <cp:lastModifiedBy>Registered User</cp:lastModifiedBy>
  <cp:revision>791</cp:revision>
  <cp:lastPrinted>2012-06-29T08:35:08Z</cp:lastPrinted>
  <dcterms:created xsi:type="dcterms:W3CDTF">2011-12-23T05:36:36Z</dcterms:created>
  <dcterms:modified xsi:type="dcterms:W3CDTF">2018-05-08T02:18:09Z</dcterms:modified>
</cp:coreProperties>
</file>